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61" r:id="rId6"/>
    <p:sldId id="260" r:id="rId7"/>
    <p:sldId id="259" r:id="rId8"/>
    <p:sldId id="263" r:id="rId9"/>
    <p:sldId id="264" r:id="rId10"/>
    <p:sldId id="265" r:id="rId11"/>
    <p:sldId id="266" r:id="rId12"/>
    <p:sldId id="267" r:id="rId13"/>
    <p:sldId id="268" r:id="rId14"/>
    <p:sldId id="269" r:id="rId15"/>
    <p:sldId id="270" r:id="rId16"/>
    <p:sldId id="271" r:id="rId17"/>
    <p:sldId id="273" r:id="rId18"/>
    <p:sldId id="320" r:id="rId19"/>
    <p:sldId id="278" r:id="rId20"/>
    <p:sldId id="272" r:id="rId21"/>
    <p:sldId id="274" r:id="rId22"/>
    <p:sldId id="279" r:id="rId23"/>
    <p:sldId id="280" r:id="rId24"/>
    <p:sldId id="281" r:id="rId25"/>
    <p:sldId id="282" r:id="rId26"/>
    <p:sldId id="283" r:id="rId27"/>
    <p:sldId id="284" r:id="rId28"/>
    <p:sldId id="285" r:id="rId29"/>
    <p:sldId id="286" r:id="rId30"/>
    <p:sldId id="321" r:id="rId31"/>
    <p:sldId id="287" r:id="rId32"/>
    <p:sldId id="289" r:id="rId33"/>
    <p:sldId id="290" r:id="rId34"/>
    <p:sldId id="291" r:id="rId35"/>
    <p:sldId id="292" r:id="rId36"/>
    <p:sldId id="325" r:id="rId37"/>
    <p:sldId id="318" r:id="rId38"/>
    <p:sldId id="293" r:id="rId39"/>
    <p:sldId id="294" r:id="rId40"/>
    <p:sldId id="319" r:id="rId41"/>
    <p:sldId id="296" r:id="rId42"/>
    <p:sldId id="297" r:id="rId43"/>
    <p:sldId id="298" r:id="rId44"/>
    <p:sldId id="299" r:id="rId45"/>
    <p:sldId id="300" r:id="rId46"/>
    <p:sldId id="322" r:id="rId47"/>
    <p:sldId id="323" r:id="rId48"/>
    <p:sldId id="324" r:id="rId49"/>
    <p:sldId id="301" r:id="rId50"/>
    <p:sldId id="277" r:id="rId51"/>
    <p:sldId id="303" r:id="rId52"/>
    <p:sldId id="304" r:id="rId53"/>
    <p:sldId id="305" r:id="rId54"/>
    <p:sldId id="306" r:id="rId55"/>
    <p:sldId id="307" r:id="rId56"/>
    <p:sldId id="308" r:id="rId57"/>
    <p:sldId id="327" r:id="rId58"/>
    <p:sldId id="309" r:id="rId59"/>
    <p:sldId id="310" r:id="rId60"/>
    <p:sldId id="311" r:id="rId61"/>
    <p:sldId id="312" r:id="rId62"/>
    <p:sldId id="313" r:id="rId63"/>
    <p:sldId id="314" r:id="rId64"/>
    <p:sldId id="316" r:id="rId65"/>
    <p:sldId id="31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12/26/2013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lstStyle/>
          <a:p>
            <a:r>
              <a:rPr lang="en-US" sz="4000" b="1" dirty="0" smtClean="0">
                <a:solidFill>
                  <a:srgbClr val="FFC000"/>
                </a:solidFill>
              </a:rPr>
              <a:t>THE SCIENCE OF SIN AND SALVATION</a:t>
            </a:r>
            <a:br>
              <a:rPr lang="en-US" sz="4000" b="1" dirty="0" smtClean="0">
                <a:solidFill>
                  <a:srgbClr val="FFC000"/>
                </a:solidFill>
              </a:rPr>
            </a:br>
            <a:r>
              <a:rPr lang="en-US" sz="4000" b="1" dirty="0" smtClean="0">
                <a:solidFill>
                  <a:srgbClr val="FFC000"/>
                </a:solidFill>
              </a:rPr>
              <a:t/>
            </a:r>
            <a:br>
              <a:rPr lang="en-US" sz="4000" b="1" dirty="0" smtClean="0">
                <a:solidFill>
                  <a:srgbClr val="FFC000"/>
                </a:solidFill>
              </a:rPr>
            </a:br>
            <a:r>
              <a:rPr lang="en-US" dirty="0" smtClean="0">
                <a:solidFill>
                  <a:srgbClr val="FFC000"/>
                </a:solidFill>
              </a:rPr>
              <a:t/>
            </a:r>
            <a:br>
              <a:rPr lang="en-US" dirty="0" smtClean="0">
                <a:solidFill>
                  <a:srgbClr val="FFC000"/>
                </a:solidFill>
              </a:rPr>
            </a:br>
            <a:r>
              <a:rPr lang="en-US" sz="3200" b="1" dirty="0" smtClean="0">
                <a:solidFill>
                  <a:srgbClr val="FFC000"/>
                </a:solidFill>
              </a:rPr>
              <a:t>ROBERT MELASHENKO MD</a:t>
            </a:r>
            <a:endParaRPr lang="en-US" sz="3200" dirty="0">
              <a:solidFill>
                <a:srgbClr val="FFC000"/>
              </a:solidFill>
            </a:endParaRPr>
          </a:p>
        </p:txBody>
      </p:sp>
      <p:sp>
        <p:nvSpPr>
          <p:cNvPr id="3" name="Content Placeholder 2"/>
          <p:cNvSpPr>
            <a:spLocks noGrp="1"/>
          </p:cNvSpPr>
          <p:nvPr>
            <p:ph idx="1"/>
          </p:nvPr>
        </p:nvSpPr>
        <p:spPr>
          <a:xfrm>
            <a:off x="457200" y="3733800"/>
            <a:ext cx="8229600" cy="2667000"/>
          </a:xfrm>
        </p:spPr>
        <p:txBody>
          <a:bodyPr>
            <a:normAutofit/>
          </a:bodyPr>
          <a:lstStyle/>
          <a:p>
            <a:pPr algn="ctr">
              <a:buNone/>
            </a:pPr>
            <a:endParaRPr lang="en-US" sz="2800" b="1" dirty="0" smtClean="0">
              <a:solidFill>
                <a:srgbClr val="FFFF00"/>
              </a:solidFill>
            </a:endParaRPr>
          </a:p>
          <a:p>
            <a:pPr algn="ctr">
              <a:buNone/>
            </a:pPr>
            <a:endParaRPr lang="en-US" sz="2800" b="1" dirty="0" smtClean="0">
              <a:solidFill>
                <a:srgbClr val="FFFF00"/>
              </a:solidFill>
            </a:endParaRPr>
          </a:p>
          <a:p>
            <a:pPr algn="ctr">
              <a:buNone/>
            </a:pPr>
            <a:r>
              <a:rPr lang="en-US" sz="2800" b="1" dirty="0" smtClean="0">
                <a:solidFill>
                  <a:srgbClr val="FFFF00"/>
                </a:solidFill>
              </a:rPr>
              <a:t>Copyright Robert Melashenko 2013</a:t>
            </a:r>
            <a:endParaRPr lang="en-US" sz="2800" dirty="0" smtClean="0">
              <a:solidFill>
                <a:srgbClr val="FFFF00"/>
              </a:solidFill>
            </a:endParaRPr>
          </a:p>
          <a:p>
            <a:pPr algn="ctr">
              <a:buNone/>
            </a:pPr>
            <a:r>
              <a:rPr lang="en-US" sz="2800" b="1" dirty="0" smtClean="0">
                <a:solidFill>
                  <a:srgbClr val="FFFF00"/>
                </a:solidFill>
              </a:rPr>
              <a:t>All Rights Reserved</a:t>
            </a:r>
            <a:endParaRPr lang="en-US" sz="28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BB" descr="PPT1BB.png"/>
          <p:cNvPicPr>
            <a:picLocks noGrp="1" noChangeAspect="1"/>
          </p:cNvPicPr>
          <p:nvPr>
            <p:ph idx="1"/>
          </p:nvPr>
        </p:nvPicPr>
        <p:blipFill>
          <a:blip r:embed="rId2" cstate="print"/>
          <a:stretch>
            <a:fillRect/>
          </a:stretch>
        </p:blipFill>
        <p:spPr>
          <a:xfrm>
            <a:off x="1219200" y="990600"/>
            <a:ext cx="6629400" cy="499576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smtClean="0">
                <a:solidFill>
                  <a:srgbClr val="FFC000"/>
                </a:solidFill>
              </a:rPr>
              <a:t>DEFINITIONS</a:t>
            </a:r>
            <a:endParaRPr lang="en-US" sz="2400" dirty="0"/>
          </a:p>
        </p:txBody>
      </p:sp>
      <p:sp>
        <p:nvSpPr>
          <p:cNvPr id="3" name="Content Placeholder 2"/>
          <p:cNvSpPr>
            <a:spLocks noGrp="1"/>
          </p:cNvSpPr>
          <p:nvPr>
            <p:ph idx="1"/>
          </p:nvPr>
        </p:nvSpPr>
        <p:spPr>
          <a:xfrm>
            <a:off x="457200" y="1219200"/>
            <a:ext cx="8229600" cy="4906963"/>
          </a:xfrm>
        </p:spPr>
        <p:txBody>
          <a:bodyPr anchor="ctr">
            <a:normAutofit/>
          </a:bodyPr>
          <a:lstStyle/>
          <a:p>
            <a:pPr>
              <a:buNone/>
            </a:pPr>
            <a:r>
              <a:rPr lang="en-US" sz="2400" b="1" dirty="0" smtClean="0">
                <a:solidFill>
                  <a:srgbClr val="FFC000"/>
                </a:solidFill>
              </a:rPr>
              <a:t>SANCTIFICATION:  </a:t>
            </a:r>
            <a:r>
              <a:rPr lang="en-US" sz="2400" dirty="0" smtClean="0">
                <a:solidFill>
                  <a:srgbClr val="FFFF00"/>
                </a:solidFill>
              </a:rPr>
              <a:t>The finished work of Grace.</a:t>
            </a:r>
          </a:p>
          <a:p>
            <a:pPr>
              <a:buNone/>
            </a:pPr>
            <a:endParaRPr lang="en-US" sz="2400" dirty="0" smtClean="0">
              <a:solidFill>
                <a:srgbClr val="FFFF00"/>
              </a:solidFill>
            </a:endParaRPr>
          </a:p>
          <a:p>
            <a:pPr>
              <a:buNone/>
            </a:pPr>
            <a:r>
              <a:rPr lang="en-US" sz="2400" dirty="0" smtClean="0">
                <a:solidFill>
                  <a:srgbClr val="FFFF00"/>
                </a:solidFill>
              </a:rPr>
              <a:t>But this shall be the covenant that I will make with the house of Israel; After those days, said the LORD, </a:t>
            </a:r>
            <a:r>
              <a:rPr lang="en-US" sz="2400" u="sng" dirty="0" smtClean="0">
                <a:solidFill>
                  <a:srgbClr val="FFFF00"/>
                </a:solidFill>
              </a:rPr>
              <a:t>I will put my law in their inward parts, and write it in their hearts; and will be their God, and they shall be my people.</a:t>
            </a:r>
            <a:r>
              <a:rPr lang="en-US" sz="2400" dirty="0" smtClean="0">
                <a:solidFill>
                  <a:srgbClr val="FFFF00"/>
                </a:solidFill>
              </a:rPr>
              <a:t> </a:t>
            </a:r>
          </a:p>
          <a:p>
            <a:pPr>
              <a:buNone/>
            </a:pPr>
            <a:r>
              <a:rPr lang="en-US" sz="2400" dirty="0" smtClean="0">
                <a:solidFill>
                  <a:srgbClr val="92D050"/>
                </a:solidFill>
              </a:rPr>
              <a:t>						(Jeremiah 31:33 AKJV)</a:t>
            </a:r>
          </a:p>
          <a:p>
            <a:pPr>
              <a:buNone/>
            </a:pPr>
            <a:r>
              <a:rPr lang="en-US" sz="2400" dirty="0" smtClean="0">
                <a:solidFill>
                  <a:srgbClr val="FFFF00"/>
                </a:solidFill>
              </a:rPr>
              <a:t>And they will see His face, and His name </a:t>
            </a:r>
            <a:r>
              <a:rPr lang="en-US" sz="2400" i="1" dirty="0" smtClean="0">
                <a:solidFill>
                  <a:srgbClr val="FFFF00"/>
                </a:solidFill>
              </a:rPr>
              <a:t>will be in their foreheads. </a:t>
            </a:r>
          </a:p>
          <a:p>
            <a:pPr>
              <a:buNone/>
            </a:pPr>
            <a:r>
              <a:rPr lang="en-US" sz="2400" dirty="0" smtClean="0">
                <a:solidFill>
                  <a:srgbClr val="92D050"/>
                </a:solidFill>
              </a:rPr>
              <a:t>						(Revelation 22:4 NKJV)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l"/>
            <a:r>
              <a:rPr lang="en-US" sz="2200" dirty="0" smtClean="0">
                <a:solidFill>
                  <a:srgbClr val="FFC000"/>
                </a:solidFill>
              </a:rPr>
              <a:t>Sanctification makes us “fit” for Heaven.  Although we often put “justification” before “sanctification”, sanctification is the road that one must travel to get to justification.</a:t>
            </a:r>
            <a:endParaRPr lang="en-US" sz="2000" dirty="0"/>
          </a:p>
        </p:txBody>
      </p:sp>
      <p:sp>
        <p:nvSpPr>
          <p:cNvPr id="3" name="Content Placeholder 2"/>
          <p:cNvSpPr>
            <a:spLocks noGrp="1"/>
          </p:cNvSpPr>
          <p:nvPr>
            <p:ph idx="1"/>
          </p:nvPr>
        </p:nvSpPr>
        <p:spPr>
          <a:xfrm>
            <a:off x="457200" y="2286000"/>
            <a:ext cx="8229600" cy="4038600"/>
          </a:xfrm>
        </p:spPr>
        <p:txBody>
          <a:bodyPr/>
          <a:lstStyle/>
          <a:p>
            <a:pPr>
              <a:buNone/>
            </a:pPr>
            <a:r>
              <a:rPr lang="en-US" sz="2400" dirty="0" smtClean="0">
                <a:solidFill>
                  <a:srgbClr val="FFFF00"/>
                </a:solidFill>
              </a:rPr>
              <a:t>And such were some of you: but you are washed, but you are </a:t>
            </a:r>
            <a:r>
              <a:rPr lang="en-US" sz="2400" u="sng" dirty="0" smtClean="0">
                <a:solidFill>
                  <a:srgbClr val="FFFF00"/>
                </a:solidFill>
              </a:rPr>
              <a:t>sanctified</a:t>
            </a:r>
            <a:r>
              <a:rPr lang="en-US" sz="2400" dirty="0" smtClean="0">
                <a:solidFill>
                  <a:srgbClr val="FFFF00"/>
                </a:solidFill>
              </a:rPr>
              <a:t>, but you are </a:t>
            </a:r>
            <a:r>
              <a:rPr lang="en-US" sz="2400" u="sng" dirty="0" smtClean="0">
                <a:solidFill>
                  <a:srgbClr val="FFFF00"/>
                </a:solidFill>
              </a:rPr>
              <a:t>justified</a:t>
            </a:r>
            <a:r>
              <a:rPr lang="en-US" sz="2400" dirty="0" smtClean="0">
                <a:solidFill>
                  <a:srgbClr val="FFFF00"/>
                </a:solidFill>
              </a:rPr>
              <a:t> in </a:t>
            </a:r>
            <a:r>
              <a:rPr lang="en-US" sz="2400" u="sng" dirty="0" smtClean="0">
                <a:solidFill>
                  <a:srgbClr val="FFFF00"/>
                </a:solidFill>
              </a:rPr>
              <a:t>the name of the Lord Jesus, and by the Spirit of our God.</a:t>
            </a:r>
            <a:r>
              <a:rPr lang="en-US" sz="2400" dirty="0" smtClean="0">
                <a:solidFill>
                  <a:srgbClr val="FFFF00"/>
                </a:solidFill>
              </a:rPr>
              <a:t> </a:t>
            </a:r>
          </a:p>
          <a:p>
            <a:pPr>
              <a:buNone/>
            </a:pPr>
            <a:r>
              <a:rPr lang="en-US" sz="2400" dirty="0" smtClean="0">
                <a:solidFill>
                  <a:srgbClr val="92D050"/>
                </a:solidFill>
              </a:rPr>
              <a:t>						(1 Corinthians 6:11 AKJV)</a:t>
            </a:r>
          </a:p>
          <a:p>
            <a:pPr>
              <a:buNone/>
            </a:pPr>
            <a:endParaRPr lang="en-US" sz="2400" dirty="0" smtClean="0">
              <a:solidFill>
                <a:srgbClr val="92D050"/>
              </a:solidFill>
            </a:endParaRPr>
          </a:p>
          <a:p>
            <a:pPr>
              <a:buNone/>
            </a:pPr>
            <a:r>
              <a:rPr lang="en-US" sz="2400" dirty="0" smtClean="0">
                <a:solidFill>
                  <a:srgbClr val="FFFF00"/>
                </a:solidFill>
              </a:rPr>
              <a:t>Therefore if any man </a:t>
            </a:r>
            <a:r>
              <a:rPr lang="en-US" sz="2400" i="1" dirty="0" smtClean="0">
                <a:solidFill>
                  <a:srgbClr val="FFFF00"/>
                </a:solidFill>
              </a:rPr>
              <a:t>be </a:t>
            </a:r>
            <a:r>
              <a:rPr lang="en-US" sz="2400" dirty="0" smtClean="0">
                <a:solidFill>
                  <a:srgbClr val="FFFF00"/>
                </a:solidFill>
              </a:rPr>
              <a:t>in Christ, </a:t>
            </a:r>
            <a:r>
              <a:rPr lang="en-US" sz="2400" i="1" u="sng" dirty="0" smtClean="0">
                <a:solidFill>
                  <a:srgbClr val="FFFF00"/>
                </a:solidFill>
              </a:rPr>
              <a:t>he </a:t>
            </a:r>
            <a:r>
              <a:rPr lang="en-US" sz="2400" u="sng" dirty="0" smtClean="0">
                <a:solidFill>
                  <a:srgbClr val="FFFF00"/>
                </a:solidFill>
              </a:rPr>
              <a:t>is a new creature: old things are passed away; behold, all things are become new.</a:t>
            </a:r>
            <a:endParaRPr lang="en-US" sz="2400" dirty="0" smtClean="0">
              <a:solidFill>
                <a:srgbClr val="FFFF00"/>
              </a:solidFill>
            </a:endParaRPr>
          </a:p>
          <a:p>
            <a:pPr>
              <a:buNone/>
            </a:pPr>
            <a:r>
              <a:rPr lang="en-US" sz="2400" dirty="0" smtClean="0">
                <a:solidFill>
                  <a:srgbClr val="92D050"/>
                </a:solidFill>
              </a:rPr>
              <a:t>						(2 Corinthians 5:17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b="1" dirty="0" smtClean="0">
                <a:solidFill>
                  <a:srgbClr val="FFC000"/>
                </a:solidFill>
              </a:rPr>
              <a:t>DEFINITIONS</a:t>
            </a:r>
            <a:endParaRPr lang="en-US" sz="2400" dirty="0"/>
          </a:p>
        </p:txBody>
      </p:sp>
      <p:sp>
        <p:nvSpPr>
          <p:cNvPr id="3" name="Content Placeholder 2"/>
          <p:cNvSpPr>
            <a:spLocks noGrp="1"/>
          </p:cNvSpPr>
          <p:nvPr>
            <p:ph idx="1"/>
          </p:nvPr>
        </p:nvSpPr>
        <p:spPr>
          <a:xfrm>
            <a:off x="457200" y="1219200"/>
            <a:ext cx="8229600" cy="5257800"/>
          </a:xfrm>
        </p:spPr>
        <p:txBody>
          <a:bodyPr>
            <a:normAutofit/>
          </a:bodyPr>
          <a:lstStyle/>
          <a:p>
            <a:pPr>
              <a:buNone/>
            </a:pPr>
            <a:r>
              <a:rPr lang="en-US" sz="2400" b="1" dirty="0" smtClean="0">
                <a:solidFill>
                  <a:srgbClr val="FFC000"/>
                </a:solidFill>
              </a:rPr>
              <a:t>JUSTIFICATION:  </a:t>
            </a:r>
            <a:r>
              <a:rPr lang="en-US" sz="2400" dirty="0" smtClean="0">
                <a:solidFill>
                  <a:srgbClr val="FFFF00"/>
                </a:solidFill>
              </a:rPr>
              <a:t>To show one to be “right” or righteous ….provide evidence that</a:t>
            </a:r>
            <a:r>
              <a:rPr lang="en-US" sz="2400" u="sng" dirty="0" smtClean="0">
                <a:solidFill>
                  <a:srgbClr val="FFFF00"/>
                </a:solidFill>
              </a:rPr>
              <a:t> </a:t>
            </a:r>
            <a:r>
              <a:rPr lang="en-US" sz="2400" dirty="0" smtClean="0">
                <a:solidFill>
                  <a:srgbClr val="FFFF00"/>
                </a:solidFill>
              </a:rPr>
              <a:t>one is “fit” for heaven.  This term is often referred to as our “title” to heaven.  It shows that we not only have a right to be there, </a:t>
            </a:r>
            <a:r>
              <a:rPr lang="en-US" sz="2400" u="sng" dirty="0" smtClean="0">
                <a:solidFill>
                  <a:srgbClr val="FFFF00"/>
                </a:solidFill>
              </a:rPr>
              <a:t>but belong there</a:t>
            </a:r>
            <a:r>
              <a:rPr lang="en-US" sz="2400" dirty="0" smtClean="0">
                <a:solidFill>
                  <a:srgbClr val="FFFF00"/>
                </a:solidFill>
              </a:rPr>
              <a:t>.  </a:t>
            </a:r>
          </a:p>
          <a:p>
            <a:pPr>
              <a:buNone/>
            </a:pPr>
            <a:r>
              <a:rPr lang="en-US" sz="2400" dirty="0" smtClean="0">
                <a:solidFill>
                  <a:srgbClr val="FFFF00"/>
                </a:solidFill>
              </a:rPr>
              <a:t>Who was delivered for our offenses, and was </a:t>
            </a:r>
            <a:r>
              <a:rPr lang="en-US" sz="2400" u="sng" dirty="0" smtClean="0">
                <a:solidFill>
                  <a:srgbClr val="FFFF00"/>
                </a:solidFill>
              </a:rPr>
              <a:t>raised again for our justification</a:t>
            </a:r>
            <a:r>
              <a:rPr lang="en-US" sz="2400" dirty="0" smtClean="0">
                <a:solidFill>
                  <a:srgbClr val="FFFF00"/>
                </a:solidFill>
              </a:rPr>
              <a:t>.</a:t>
            </a:r>
            <a:r>
              <a:rPr lang="en-US" sz="2400" dirty="0" smtClean="0">
                <a:solidFill>
                  <a:srgbClr val="92D050"/>
                </a:solidFill>
              </a:rPr>
              <a:t>			(Romans 4:25 AKJV)</a:t>
            </a:r>
          </a:p>
          <a:p>
            <a:pPr>
              <a:buNone/>
            </a:pPr>
            <a:endParaRPr lang="en-US" sz="2400" dirty="0" smtClean="0">
              <a:solidFill>
                <a:srgbClr val="92D050"/>
              </a:solidFill>
            </a:endParaRPr>
          </a:p>
          <a:p>
            <a:pPr>
              <a:buNone/>
            </a:pPr>
            <a:r>
              <a:rPr lang="en-US" sz="2400" dirty="0" smtClean="0">
                <a:solidFill>
                  <a:srgbClr val="FFFF00"/>
                </a:solidFill>
              </a:rPr>
              <a:t>Whom God has set forth </a:t>
            </a:r>
            <a:r>
              <a:rPr lang="en-US" sz="2400" i="1" dirty="0" smtClean="0">
                <a:solidFill>
                  <a:srgbClr val="FFFF00"/>
                </a:solidFill>
              </a:rPr>
              <a:t>to be </a:t>
            </a:r>
            <a:r>
              <a:rPr lang="en-US" sz="2400" dirty="0" smtClean="0">
                <a:solidFill>
                  <a:srgbClr val="FFFF00"/>
                </a:solidFill>
              </a:rPr>
              <a:t>a propitiation through faith in his blood, </a:t>
            </a:r>
            <a:r>
              <a:rPr lang="en-US" sz="2400" u="sng" dirty="0" smtClean="0">
                <a:solidFill>
                  <a:srgbClr val="FFFF00"/>
                </a:solidFill>
              </a:rPr>
              <a:t>to declare his righteousness for</a:t>
            </a:r>
            <a:r>
              <a:rPr lang="en-US" sz="2400" dirty="0" smtClean="0">
                <a:solidFill>
                  <a:srgbClr val="FFFF00"/>
                </a:solidFill>
              </a:rPr>
              <a:t> </a:t>
            </a:r>
            <a:r>
              <a:rPr lang="en-US" sz="2400" u="sng" dirty="0" smtClean="0">
                <a:solidFill>
                  <a:srgbClr val="FFFF00"/>
                </a:solidFill>
              </a:rPr>
              <a:t>the remission of sins that are past</a:t>
            </a:r>
            <a:r>
              <a:rPr lang="en-US" sz="2400" dirty="0" smtClean="0">
                <a:solidFill>
                  <a:srgbClr val="FFFF00"/>
                </a:solidFill>
              </a:rPr>
              <a:t>, through the forbearance of God; </a:t>
            </a:r>
            <a:r>
              <a:rPr lang="en-US" sz="2400" u="sng" dirty="0" smtClean="0">
                <a:solidFill>
                  <a:srgbClr val="FFFF00"/>
                </a:solidFill>
              </a:rPr>
              <a:t>To declare, </a:t>
            </a:r>
            <a:r>
              <a:rPr lang="en-US" sz="2400" i="1" u="sng" dirty="0" smtClean="0">
                <a:solidFill>
                  <a:srgbClr val="FFFF00"/>
                </a:solidFill>
              </a:rPr>
              <a:t>I say, </a:t>
            </a:r>
            <a:r>
              <a:rPr lang="en-US" sz="2400" u="sng" dirty="0" smtClean="0">
                <a:solidFill>
                  <a:srgbClr val="FFFF00"/>
                </a:solidFill>
              </a:rPr>
              <a:t>at this time his righteousness: that he might be just, and the justifier of him which believes in Jesus.</a:t>
            </a:r>
            <a:endParaRPr lang="en-US" sz="2400" dirty="0" smtClean="0">
              <a:solidFill>
                <a:srgbClr val="FFFF00"/>
              </a:solidFill>
            </a:endParaRPr>
          </a:p>
          <a:p>
            <a:pPr>
              <a:buNone/>
            </a:pPr>
            <a:r>
              <a:rPr lang="en-US" sz="2400" dirty="0" smtClean="0">
                <a:solidFill>
                  <a:srgbClr val="92D050"/>
                </a:solidFill>
              </a:rPr>
              <a:t>						(Romans 3:25-26 AKJV)</a:t>
            </a:r>
            <a:endParaRPr lang="en-US" sz="24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solidFill>
                  <a:srgbClr val="FFC000"/>
                </a:solidFill>
              </a:rPr>
              <a:t>BY WHAT EVIDENCE CAN GOD CLAIM THE RIGHT TO DECLARE HUMANS “RIGHTEOUS”?</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a:buNone/>
            </a:pPr>
            <a:r>
              <a:rPr lang="en-US" sz="2800" dirty="0" smtClean="0">
                <a:solidFill>
                  <a:srgbClr val="FFFF00"/>
                </a:solidFill>
              </a:rPr>
              <a:t>And the LORD said to Satan, </a:t>
            </a:r>
            <a:r>
              <a:rPr lang="en-US" sz="2800" u="sng" dirty="0" smtClean="0">
                <a:solidFill>
                  <a:srgbClr val="FFFF00"/>
                </a:solidFill>
              </a:rPr>
              <a:t>Have you considered my servant Job, that </a:t>
            </a:r>
            <a:r>
              <a:rPr lang="en-US" sz="2800" i="1" u="sng" dirty="0" smtClean="0">
                <a:solidFill>
                  <a:srgbClr val="FFFF00"/>
                </a:solidFill>
              </a:rPr>
              <a:t>there</a:t>
            </a:r>
            <a:r>
              <a:rPr lang="en-US" sz="2800" u="sng" dirty="0" smtClean="0">
                <a:solidFill>
                  <a:srgbClr val="FFFF00"/>
                </a:solidFill>
              </a:rPr>
              <a:t> </a:t>
            </a:r>
            <a:r>
              <a:rPr lang="en-US" sz="2800" i="1" u="sng" dirty="0" smtClean="0">
                <a:solidFill>
                  <a:srgbClr val="FFFF00"/>
                </a:solidFill>
              </a:rPr>
              <a:t>is</a:t>
            </a:r>
            <a:r>
              <a:rPr lang="en-US" sz="2800" u="sng" dirty="0" smtClean="0">
                <a:solidFill>
                  <a:srgbClr val="FFFF00"/>
                </a:solidFill>
              </a:rPr>
              <a:t> none like him in the earth, a perfect and an upright man, one that fears God, and eschews evil?</a:t>
            </a:r>
            <a:r>
              <a:rPr lang="en-US" sz="2800" dirty="0" smtClean="0">
                <a:solidFill>
                  <a:srgbClr val="FFFF00"/>
                </a:solidFill>
              </a:rPr>
              <a:t> and still he holds fast his integrity, although you moved me against him, to destroy him without cause. And Satan answered the LORD, and said, Skin for skin, yes, all that a man has will he give for his life. But put forth your hand now, and touch his bone and his flesh, and he will curse you to your face. And the LORD said to Satan, Behold, he </a:t>
            </a:r>
            <a:r>
              <a:rPr lang="en-US" sz="2800" i="1" dirty="0" smtClean="0">
                <a:solidFill>
                  <a:srgbClr val="FFFF00"/>
                </a:solidFill>
              </a:rPr>
              <a:t>is</a:t>
            </a:r>
            <a:r>
              <a:rPr lang="en-US" sz="2800" dirty="0" smtClean="0">
                <a:solidFill>
                  <a:srgbClr val="FFFF00"/>
                </a:solidFill>
              </a:rPr>
              <a:t> in your hand; but save his life.</a:t>
            </a:r>
          </a:p>
          <a:p>
            <a:pPr>
              <a:buNone/>
            </a:pPr>
            <a:r>
              <a:rPr lang="en-US" sz="2800" dirty="0" smtClean="0">
                <a:solidFill>
                  <a:srgbClr val="92D050"/>
                </a:solidFill>
              </a:rPr>
              <a:t>							(Job 2:3-6 AKJV)</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GOD’S PART TO PLAY IN OUR SANTIFICATION</a:t>
            </a:r>
            <a:endParaRPr lang="en-US" sz="2800" dirty="0"/>
          </a:p>
        </p:txBody>
      </p:sp>
      <p:sp>
        <p:nvSpPr>
          <p:cNvPr id="3" name="Content Placeholder 2"/>
          <p:cNvSpPr>
            <a:spLocks noGrp="1"/>
          </p:cNvSpPr>
          <p:nvPr>
            <p:ph idx="1"/>
          </p:nvPr>
        </p:nvSpPr>
        <p:spPr/>
        <p:txBody>
          <a:bodyPr/>
          <a:lstStyle/>
          <a:p>
            <a:pPr marL="514350" lvl="0" indent="-514350">
              <a:buFont typeface="+mj-lt"/>
              <a:buAutoNum type="arabicPeriod"/>
            </a:pPr>
            <a:r>
              <a:rPr lang="en-US" b="1" dirty="0" smtClean="0">
                <a:solidFill>
                  <a:srgbClr val="FFFF00"/>
                </a:solidFill>
              </a:rPr>
              <a:t> He provides the power.</a:t>
            </a:r>
          </a:p>
          <a:p>
            <a:pPr marL="514350" lvl="0" indent="-514350">
              <a:buFont typeface="+mj-lt"/>
              <a:buAutoNum type="arabicPeriod"/>
            </a:pPr>
            <a:endParaRPr lang="en-US" b="1" dirty="0" smtClean="0">
              <a:solidFill>
                <a:srgbClr val="FFFF00"/>
              </a:solidFill>
            </a:endParaRPr>
          </a:p>
          <a:p>
            <a:pPr>
              <a:buNone/>
            </a:pPr>
            <a:r>
              <a:rPr lang="en-US" sz="2800" dirty="0" smtClean="0">
                <a:solidFill>
                  <a:srgbClr val="FFFF00"/>
                </a:solidFill>
              </a:rPr>
              <a:t>And what </a:t>
            </a:r>
            <a:r>
              <a:rPr lang="en-US" sz="2800" i="1" dirty="0" smtClean="0">
                <a:solidFill>
                  <a:srgbClr val="FFFF00"/>
                </a:solidFill>
              </a:rPr>
              <a:t>is </a:t>
            </a:r>
            <a:r>
              <a:rPr lang="en-US" sz="2800" dirty="0" smtClean="0">
                <a:solidFill>
                  <a:srgbClr val="FFFF00"/>
                </a:solidFill>
              </a:rPr>
              <a:t>the </a:t>
            </a:r>
            <a:r>
              <a:rPr lang="en-US" sz="2800" u="sng" dirty="0" smtClean="0">
                <a:solidFill>
                  <a:srgbClr val="FFFF00"/>
                </a:solidFill>
              </a:rPr>
              <a:t>exceeding greatness of his power to us-ward who believe</a:t>
            </a:r>
            <a:r>
              <a:rPr lang="en-US" sz="2800" dirty="0" smtClean="0">
                <a:solidFill>
                  <a:srgbClr val="FFFF00"/>
                </a:solidFill>
              </a:rPr>
              <a:t>, according to the working of his mighty power, Which he worked in Christ, when he raised him from the dead, and set </a:t>
            </a:r>
            <a:r>
              <a:rPr lang="en-US" sz="2800" i="1" dirty="0" smtClean="0">
                <a:solidFill>
                  <a:srgbClr val="FFFF00"/>
                </a:solidFill>
              </a:rPr>
              <a:t>him </a:t>
            </a:r>
            <a:r>
              <a:rPr lang="en-US" sz="2800" dirty="0" smtClean="0">
                <a:solidFill>
                  <a:srgbClr val="FFFF00"/>
                </a:solidFill>
              </a:rPr>
              <a:t>at his own right hand in the heavenly </a:t>
            </a:r>
            <a:r>
              <a:rPr lang="en-US" sz="2800" i="1" dirty="0" smtClean="0">
                <a:solidFill>
                  <a:srgbClr val="FFFF00"/>
                </a:solidFill>
              </a:rPr>
              <a:t>places,</a:t>
            </a:r>
            <a:endParaRPr lang="en-US" sz="2800" dirty="0" smtClean="0">
              <a:solidFill>
                <a:srgbClr val="FFFF00"/>
              </a:solidFill>
            </a:endParaRPr>
          </a:p>
          <a:p>
            <a:pPr>
              <a:buNone/>
            </a:pPr>
            <a:r>
              <a:rPr lang="en-US" sz="2800" dirty="0" smtClean="0">
                <a:solidFill>
                  <a:srgbClr val="92D050"/>
                </a:solidFill>
              </a:rPr>
              <a:t>					(Ephesians 1:19-20 AKJV)</a:t>
            </a:r>
          </a:p>
          <a:p>
            <a:pPr marL="514350" lvl="0" indent="-514350">
              <a:buNone/>
            </a:pPr>
            <a:endParaRPr lang="en-US" sz="2800" dirty="0" smtClean="0">
              <a:solidFill>
                <a:srgbClr val="FFFF00"/>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304800" y="1066800"/>
            <a:ext cx="8534400" cy="5059363"/>
          </a:xfrm>
        </p:spPr>
        <p:txBody>
          <a:bodyPr>
            <a:normAutofit/>
          </a:bodyPr>
          <a:lstStyle/>
          <a:p>
            <a:pPr marL="514350" lvl="0" indent="-514350">
              <a:buFont typeface="+mj-lt"/>
              <a:buAutoNum type="arabicPeriod" startAt="2"/>
            </a:pPr>
            <a:r>
              <a:rPr lang="en-US" b="1" dirty="0" smtClean="0">
                <a:solidFill>
                  <a:srgbClr val="FFFF00"/>
                </a:solidFill>
              </a:rPr>
              <a:t> He provides the know-how.</a:t>
            </a:r>
            <a:endParaRPr lang="en-US" sz="2400" dirty="0" smtClean="0">
              <a:solidFill>
                <a:srgbClr val="FFFF00"/>
              </a:solidFill>
            </a:endParaRPr>
          </a:p>
          <a:p>
            <a:pPr>
              <a:buNone/>
            </a:pPr>
            <a:r>
              <a:rPr lang="en-US" sz="2400" dirty="0" smtClean="0">
                <a:solidFill>
                  <a:srgbClr val="FFFF00"/>
                </a:solidFill>
              </a:rPr>
              <a:t>But who may abide the day of his coming? and who shall stand when he appears? for he </a:t>
            </a:r>
            <a:r>
              <a:rPr lang="en-US" sz="2400" i="1" dirty="0" smtClean="0">
                <a:solidFill>
                  <a:srgbClr val="FFFF00"/>
                </a:solidFill>
              </a:rPr>
              <a:t>is</a:t>
            </a:r>
            <a:r>
              <a:rPr lang="en-US" sz="2400" dirty="0" smtClean="0">
                <a:solidFill>
                  <a:srgbClr val="FFFF00"/>
                </a:solidFill>
              </a:rPr>
              <a:t> like a refiner's fire, and like fullers' soap: </a:t>
            </a:r>
            <a:r>
              <a:rPr lang="en-US" sz="2400" u="sng" dirty="0" smtClean="0">
                <a:solidFill>
                  <a:srgbClr val="FFFF00"/>
                </a:solidFill>
              </a:rPr>
              <a:t>And he shall sit </a:t>
            </a:r>
            <a:r>
              <a:rPr lang="en-US" sz="2400" i="1" u="sng" dirty="0" smtClean="0">
                <a:solidFill>
                  <a:srgbClr val="FFFF00"/>
                </a:solidFill>
              </a:rPr>
              <a:t>as</a:t>
            </a:r>
            <a:r>
              <a:rPr lang="en-US" sz="2400" u="sng" dirty="0" smtClean="0">
                <a:solidFill>
                  <a:srgbClr val="FFFF00"/>
                </a:solidFill>
              </a:rPr>
              <a:t> a refiner and purifier of silver: and he shall purify the sons of Levi, and purge them as gold and silver, that they may offer to the LORD an offering in righteousness</a:t>
            </a:r>
            <a:r>
              <a:rPr lang="en-US" sz="2400" dirty="0" smtClean="0">
                <a:solidFill>
                  <a:srgbClr val="FFFF00"/>
                </a:solidFill>
              </a:rPr>
              <a:t>.</a:t>
            </a:r>
            <a:r>
              <a:rPr lang="en-US" sz="2400" dirty="0" smtClean="0">
                <a:solidFill>
                  <a:srgbClr val="92D050"/>
                </a:solidFill>
              </a:rPr>
              <a:t>				              		(Malachi 3:2-3 AKJV)</a:t>
            </a:r>
          </a:p>
          <a:p>
            <a:pPr>
              <a:buNone/>
            </a:pPr>
            <a:r>
              <a:rPr lang="en-US" sz="2400" dirty="0" smtClean="0">
                <a:solidFill>
                  <a:srgbClr val="FFFF00"/>
                </a:solidFill>
              </a:rPr>
              <a:t>But this </a:t>
            </a:r>
            <a:r>
              <a:rPr lang="en-US" sz="2400" i="1" dirty="0" smtClean="0">
                <a:solidFill>
                  <a:srgbClr val="FFFF00"/>
                </a:solidFill>
              </a:rPr>
              <a:t>shall</a:t>
            </a:r>
            <a:r>
              <a:rPr lang="en-US" sz="2400" dirty="0" smtClean="0">
                <a:solidFill>
                  <a:srgbClr val="FFFF00"/>
                </a:solidFill>
              </a:rPr>
              <a:t> </a:t>
            </a:r>
            <a:r>
              <a:rPr lang="en-US" sz="2400" i="1" dirty="0" smtClean="0">
                <a:solidFill>
                  <a:srgbClr val="FFFF00"/>
                </a:solidFill>
              </a:rPr>
              <a:t>be</a:t>
            </a:r>
            <a:r>
              <a:rPr lang="en-US" sz="2400" dirty="0" smtClean="0">
                <a:solidFill>
                  <a:srgbClr val="FFFF00"/>
                </a:solidFill>
              </a:rPr>
              <a:t> the covenant that I will make with the house of Israel; After those days, said the LORD, </a:t>
            </a:r>
            <a:r>
              <a:rPr lang="en-US" sz="2400" u="sng" dirty="0" smtClean="0">
                <a:solidFill>
                  <a:srgbClr val="FFFF00"/>
                </a:solidFill>
              </a:rPr>
              <a:t>I will put my law in their inward parts, and write it in their hearts</a:t>
            </a:r>
            <a:r>
              <a:rPr lang="en-US" sz="2400" dirty="0" smtClean="0">
                <a:solidFill>
                  <a:srgbClr val="FFFF00"/>
                </a:solidFill>
              </a:rPr>
              <a:t>; and will be their God, and they shall be my people.           	</a:t>
            </a:r>
            <a:r>
              <a:rPr lang="en-US" sz="2400" dirty="0" smtClean="0">
                <a:solidFill>
                  <a:srgbClr val="92D050"/>
                </a:solidFill>
              </a:rPr>
              <a:t>(Jeremiah 31:33 AKJV)</a:t>
            </a:r>
          </a:p>
          <a:p>
            <a:pPr>
              <a:buNone/>
            </a:pPr>
            <a:endParaRPr lang="en-US" sz="2400" dirty="0" smtClean="0">
              <a:solidFill>
                <a:srgbClr val="92D050"/>
              </a:solidFill>
            </a:endParaRPr>
          </a:p>
          <a:p>
            <a:pPr marL="514350" indent="-514350">
              <a:buFont typeface="+mj-lt"/>
              <a:buAutoNum type="arabicPeriod" startAt="2"/>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1C8" descr="PPT1C8.png"/>
          <p:cNvPicPr>
            <a:picLocks noGrp="1" noChangeAspect="1"/>
          </p:cNvPicPr>
          <p:nvPr>
            <p:ph idx="1"/>
          </p:nvPr>
        </p:nvPicPr>
        <p:blipFill>
          <a:blip r:embed="rId2" cstate="print"/>
          <a:stretch>
            <a:fillRect/>
          </a:stretch>
        </p:blipFill>
        <p:spPr>
          <a:xfrm>
            <a:off x="0" y="3200400"/>
            <a:ext cx="9161905" cy="2571429"/>
          </a:xfrm>
        </p:spPr>
      </p:pic>
      <p:sp>
        <p:nvSpPr>
          <p:cNvPr id="4" name="TextBox 3"/>
          <p:cNvSpPr txBox="1"/>
          <p:nvPr/>
        </p:nvSpPr>
        <p:spPr>
          <a:xfrm>
            <a:off x="838200" y="6257835"/>
            <a:ext cx="7239000" cy="307777"/>
          </a:xfrm>
          <a:prstGeom prst="rect">
            <a:avLst/>
          </a:prstGeom>
          <a:noFill/>
        </p:spPr>
        <p:txBody>
          <a:bodyPr wrap="square" rtlCol="0">
            <a:spAutoFit/>
          </a:bodyPr>
          <a:lstStyle/>
          <a:p>
            <a:pPr algn="ctr"/>
            <a:r>
              <a:rPr lang="en-US" sz="1400" dirty="0" smtClean="0">
                <a:solidFill>
                  <a:srgbClr val="FF0000"/>
                </a:solidFill>
              </a:rPr>
              <a:t>NATURE REVIEWS GENETICS. VOLUME 8.  APRIL 2007   </a:t>
            </a:r>
            <a:endParaRPr lang="en-US" dirty="0"/>
          </a:p>
        </p:txBody>
      </p:sp>
      <p:pic>
        <p:nvPicPr>
          <p:cNvPr id="6" name="Snagit_PPT1CC" descr="PPT1CC.png"/>
          <p:cNvPicPr>
            <a:picLocks noChangeAspect="1"/>
          </p:cNvPicPr>
          <p:nvPr/>
        </p:nvPicPr>
        <p:blipFill>
          <a:blip r:embed="rId3" cstate="print"/>
          <a:stretch>
            <a:fillRect/>
          </a:stretch>
        </p:blipFill>
        <p:spPr>
          <a:xfrm>
            <a:off x="304800" y="685800"/>
            <a:ext cx="8628572" cy="17714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2C" descr="PPT2C.png"/>
          <p:cNvPicPr>
            <a:picLocks noGrp="1" noChangeAspect="1"/>
          </p:cNvPicPr>
          <p:nvPr>
            <p:ph idx="1"/>
          </p:nvPr>
        </p:nvPicPr>
        <p:blipFill>
          <a:blip r:embed="rId2" cstate="print"/>
          <a:stretch>
            <a:fillRect/>
          </a:stretch>
        </p:blipFill>
        <p:spPr>
          <a:xfrm>
            <a:off x="457200" y="990600"/>
            <a:ext cx="8146891" cy="2057400"/>
          </a:xfrm>
        </p:spPr>
      </p:pic>
      <p:pic>
        <p:nvPicPr>
          <p:cNvPr id="5" name="Snagit_PPT2E" descr="PPT2E.png"/>
          <p:cNvPicPr>
            <a:picLocks noChangeAspect="1"/>
          </p:cNvPicPr>
          <p:nvPr/>
        </p:nvPicPr>
        <p:blipFill>
          <a:blip r:embed="rId3" cstate="print"/>
          <a:stretch>
            <a:fillRect/>
          </a:stretch>
        </p:blipFill>
        <p:spPr>
          <a:xfrm>
            <a:off x="1066800" y="3505200"/>
            <a:ext cx="6920469" cy="1295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F0" descr="PPTF0.png"/>
          <p:cNvPicPr>
            <a:picLocks noGrp="1" noChangeAspect="1"/>
          </p:cNvPicPr>
          <p:nvPr>
            <p:ph idx="1"/>
          </p:nvPr>
        </p:nvPicPr>
        <p:blipFill>
          <a:blip r:embed="rId2" cstate="print"/>
          <a:stretch>
            <a:fillRect/>
          </a:stretch>
        </p:blipFill>
        <p:spPr>
          <a:xfrm>
            <a:off x="609600" y="1219200"/>
            <a:ext cx="7866667" cy="1361905"/>
          </a:xfrm>
        </p:spPr>
      </p:pic>
      <p:sp>
        <p:nvSpPr>
          <p:cNvPr id="5" name="TextBox 4"/>
          <p:cNvSpPr txBox="1"/>
          <p:nvPr/>
        </p:nvSpPr>
        <p:spPr>
          <a:xfrm>
            <a:off x="1981200" y="6172200"/>
            <a:ext cx="4953000" cy="369332"/>
          </a:xfrm>
          <a:prstGeom prst="rect">
            <a:avLst/>
          </a:prstGeom>
          <a:noFill/>
        </p:spPr>
        <p:txBody>
          <a:bodyPr wrap="square" rtlCol="0">
            <a:spAutoFit/>
          </a:bodyPr>
          <a:lstStyle/>
          <a:p>
            <a:pPr algn="ctr"/>
            <a:r>
              <a:rPr lang="en-US" dirty="0" smtClean="0">
                <a:solidFill>
                  <a:srgbClr val="FFFF00"/>
                </a:solidFill>
              </a:rPr>
              <a:t>Toxicologic Pathology, 00: 1-14, 2012</a:t>
            </a:r>
            <a:endParaRPr lang="en-US" dirty="0">
              <a:solidFill>
                <a:srgbClr val="FFFF00"/>
              </a:solidFill>
            </a:endParaRPr>
          </a:p>
        </p:txBody>
      </p:sp>
      <p:pic>
        <p:nvPicPr>
          <p:cNvPr id="6" name="Snagit_PPTF1" descr="PPTF1.png"/>
          <p:cNvPicPr>
            <a:picLocks noChangeAspect="1"/>
          </p:cNvPicPr>
          <p:nvPr/>
        </p:nvPicPr>
        <p:blipFill>
          <a:blip r:embed="rId3" cstate="print"/>
          <a:stretch>
            <a:fillRect/>
          </a:stretch>
        </p:blipFill>
        <p:spPr>
          <a:xfrm>
            <a:off x="1447800" y="3733800"/>
            <a:ext cx="5619048" cy="828571"/>
          </a:xfrm>
          <a:prstGeom prst="rect">
            <a:avLst/>
          </a:prstGeom>
        </p:spPr>
      </p:pic>
    </p:spTree>
    <p:extLst>
      <p:ext uri="{BB962C8B-B14F-4D97-AF65-F5344CB8AC3E}">
        <p14:creationId xmlns:p14="http://schemas.microsoft.com/office/powerpoint/2010/main" xmlns="" val="111245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b="1" dirty="0" smtClean="0">
                <a:solidFill>
                  <a:srgbClr val="FFC000"/>
                </a:solidFill>
              </a:rPr>
              <a:t>LECTURE TWELVE</a:t>
            </a:r>
            <a:endParaRPr lang="en-US" dirty="0"/>
          </a:p>
        </p:txBody>
      </p:sp>
      <p:sp>
        <p:nvSpPr>
          <p:cNvPr id="3" name="Content Placeholder 2"/>
          <p:cNvSpPr>
            <a:spLocks noGrp="1"/>
          </p:cNvSpPr>
          <p:nvPr>
            <p:ph idx="1"/>
          </p:nvPr>
        </p:nvSpPr>
        <p:spPr>
          <a:xfrm>
            <a:off x="304800" y="3276600"/>
            <a:ext cx="8534400" cy="2849563"/>
          </a:xfrm>
        </p:spPr>
        <p:txBody>
          <a:bodyPr/>
          <a:lstStyle/>
          <a:p>
            <a:pPr algn="ctr">
              <a:buNone/>
            </a:pPr>
            <a:endParaRPr lang="en-US" b="1" dirty="0" smtClean="0">
              <a:solidFill>
                <a:srgbClr val="FFFF00"/>
              </a:solidFill>
            </a:endParaRPr>
          </a:p>
          <a:p>
            <a:pPr algn="ctr">
              <a:buNone/>
            </a:pPr>
            <a:r>
              <a:rPr lang="en-US" b="1" dirty="0" smtClean="0">
                <a:solidFill>
                  <a:srgbClr val="FFFF00"/>
                </a:solidFill>
              </a:rPr>
              <a:t>OUR SALVATION: DO WE HAVE A PART TO PLAY?</a:t>
            </a:r>
            <a:endParaRPr lang="en-US" dirty="0" smtClean="0">
              <a:solidFill>
                <a:srgbClr val="FFFF00"/>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nchor="ctr"/>
          <a:lstStyle/>
          <a:p>
            <a:pPr>
              <a:buNone/>
            </a:pPr>
            <a:r>
              <a:rPr lang="en-US" sz="2800" dirty="0" smtClean="0">
                <a:solidFill>
                  <a:srgbClr val="FFFF00"/>
                </a:solidFill>
              </a:rPr>
              <a:t>Jesus answered them, </a:t>
            </a:r>
            <a:r>
              <a:rPr lang="en-US" sz="2800" dirty="0" smtClean="0">
                <a:solidFill>
                  <a:srgbClr val="FF0000"/>
                </a:solidFill>
              </a:rPr>
              <a:t>Truly, truly, I say to you, Whoever commits sin is the </a:t>
            </a:r>
            <a:r>
              <a:rPr lang="en-US" sz="2800" u="sng" dirty="0" smtClean="0">
                <a:solidFill>
                  <a:srgbClr val="FF0000"/>
                </a:solidFill>
              </a:rPr>
              <a:t>servant (slave) of sin</a:t>
            </a:r>
            <a:r>
              <a:rPr lang="en-US" sz="2800" dirty="0" smtClean="0">
                <a:solidFill>
                  <a:srgbClr val="FF0000"/>
                </a:solidFill>
              </a:rPr>
              <a:t>.</a:t>
            </a:r>
          </a:p>
          <a:p>
            <a:pPr>
              <a:buNone/>
            </a:pPr>
            <a:r>
              <a:rPr lang="en-US" sz="2800" dirty="0" smtClean="0">
                <a:solidFill>
                  <a:srgbClr val="92D050"/>
                </a:solidFill>
              </a:rPr>
              <a:t>							(John 8:34 AKJV)</a:t>
            </a:r>
          </a:p>
          <a:p>
            <a:pPr>
              <a:buNone/>
            </a:pPr>
            <a:r>
              <a:rPr lang="en-US" sz="2800" dirty="0" smtClean="0">
                <a:solidFill>
                  <a:srgbClr val="FFFF00"/>
                </a:solidFill>
              </a:rPr>
              <a:t>Then said Jesus to those Jews which believed on him, </a:t>
            </a:r>
            <a:r>
              <a:rPr lang="en-US" sz="2800" dirty="0" smtClean="0">
                <a:solidFill>
                  <a:srgbClr val="FF0000"/>
                </a:solidFill>
              </a:rPr>
              <a:t>If</a:t>
            </a:r>
            <a:r>
              <a:rPr lang="en-US" sz="2800" dirty="0" smtClean="0">
                <a:solidFill>
                  <a:srgbClr val="FFFF00"/>
                </a:solidFill>
              </a:rPr>
              <a:t> </a:t>
            </a:r>
            <a:r>
              <a:rPr lang="en-US" sz="2800" dirty="0" smtClean="0">
                <a:solidFill>
                  <a:srgbClr val="FF0000"/>
                </a:solidFill>
              </a:rPr>
              <a:t>you continue in my word, </a:t>
            </a:r>
            <a:r>
              <a:rPr lang="en-US" sz="2800" i="1" dirty="0" smtClean="0">
                <a:solidFill>
                  <a:srgbClr val="FF0000"/>
                </a:solidFill>
              </a:rPr>
              <a:t>then </a:t>
            </a:r>
            <a:r>
              <a:rPr lang="en-US" sz="2800" dirty="0" smtClean="0">
                <a:solidFill>
                  <a:srgbClr val="FF0000"/>
                </a:solidFill>
              </a:rPr>
              <a:t>are you my disciples indeed; And you shall know the truth, </a:t>
            </a:r>
            <a:r>
              <a:rPr lang="en-US" sz="2800" u="sng" dirty="0" smtClean="0">
                <a:solidFill>
                  <a:srgbClr val="FF0000"/>
                </a:solidFill>
              </a:rPr>
              <a:t>and the truth shall make you free</a:t>
            </a:r>
            <a:r>
              <a:rPr lang="en-US" sz="2800" dirty="0" smtClean="0">
                <a:solidFill>
                  <a:srgbClr val="FF0000"/>
                </a:solidFill>
              </a:rPr>
              <a:t>.		    </a:t>
            </a:r>
            <a:r>
              <a:rPr lang="en-US" sz="2800" dirty="0" smtClean="0">
                <a:solidFill>
                  <a:srgbClr val="92D050"/>
                </a:solidFill>
              </a:rPr>
              <a:t>(John 8:31-32 AKJV)</a:t>
            </a:r>
          </a:p>
          <a:p>
            <a:pPr>
              <a:buNone/>
            </a:pPr>
            <a:r>
              <a:rPr lang="en-US" sz="2800" u="sng" dirty="0" smtClean="0">
                <a:solidFill>
                  <a:srgbClr val="FF0000"/>
                </a:solidFill>
              </a:rPr>
              <a:t>For this is my blood of the new testament, which is shed for many for the remission (release from bondage) of sins</a:t>
            </a:r>
            <a:r>
              <a:rPr lang="en-US" sz="2800" dirty="0" smtClean="0">
                <a:solidFill>
                  <a:srgbClr val="FF0000"/>
                </a:solidFill>
              </a:rPr>
              <a:t>.</a:t>
            </a:r>
          </a:p>
          <a:p>
            <a:pPr>
              <a:buNone/>
            </a:pPr>
            <a:r>
              <a:rPr lang="en-US" sz="2800" dirty="0" smtClean="0">
                <a:solidFill>
                  <a:srgbClr val="92D050"/>
                </a:solidFill>
              </a:rPr>
              <a:t>						(Matthew 26:28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514350" lvl="0" indent="-514350">
              <a:buFont typeface="+mj-lt"/>
              <a:buAutoNum type="arabicPeriod" startAt="3"/>
            </a:pPr>
            <a:r>
              <a:rPr lang="en-US" b="1" dirty="0" smtClean="0">
                <a:solidFill>
                  <a:srgbClr val="FFC000"/>
                </a:solidFill>
              </a:rPr>
              <a:t>He promises not to overwhelm us while doing His work.</a:t>
            </a:r>
          </a:p>
          <a:p>
            <a:pPr marL="514350" lvl="0" indent="-514350">
              <a:buNone/>
            </a:pPr>
            <a:endParaRPr lang="en-US" sz="2400" dirty="0" smtClean="0">
              <a:solidFill>
                <a:srgbClr val="FFC000"/>
              </a:solidFill>
            </a:endParaRPr>
          </a:p>
          <a:p>
            <a:pPr>
              <a:buNone/>
            </a:pPr>
            <a:r>
              <a:rPr lang="en-US" sz="2800" dirty="0" smtClean="0">
                <a:solidFill>
                  <a:srgbClr val="FFFF00"/>
                </a:solidFill>
              </a:rPr>
              <a:t>There has no temptation taken you but such as is common to man: but God </a:t>
            </a:r>
            <a:r>
              <a:rPr lang="en-US" sz="2800" i="1" dirty="0" smtClean="0">
                <a:solidFill>
                  <a:srgbClr val="FFFF00"/>
                </a:solidFill>
              </a:rPr>
              <a:t>is </a:t>
            </a:r>
            <a:r>
              <a:rPr lang="en-US" sz="2800" dirty="0" smtClean="0">
                <a:solidFill>
                  <a:srgbClr val="FFFF00"/>
                </a:solidFill>
              </a:rPr>
              <a:t>faithful</a:t>
            </a:r>
            <a:r>
              <a:rPr lang="en-US" sz="2800" u="sng" dirty="0" smtClean="0">
                <a:solidFill>
                  <a:srgbClr val="FFFF00"/>
                </a:solidFill>
              </a:rPr>
              <a:t>, who will not suffer</a:t>
            </a:r>
            <a:r>
              <a:rPr lang="en-US" sz="2800" dirty="0" smtClean="0">
                <a:solidFill>
                  <a:srgbClr val="FFFF00"/>
                </a:solidFill>
              </a:rPr>
              <a:t> </a:t>
            </a:r>
            <a:r>
              <a:rPr lang="en-US" sz="2800" u="sng" dirty="0" smtClean="0">
                <a:solidFill>
                  <a:srgbClr val="FFFF00"/>
                </a:solidFill>
              </a:rPr>
              <a:t>you to be tempted above that you are able;</a:t>
            </a:r>
            <a:r>
              <a:rPr lang="en-US" sz="2800" dirty="0" smtClean="0">
                <a:solidFill>
                  <a:srgbClr val="FFFF00"/>
                </a:solidFill>
              </a:rPr>
              <a:t> </a:t>
            </a:r>
            <a:r>
              <a:rPr lang="en-US" sz="2800" u="sng" dirty="0" smtClean="0">
                <a:solidFill>
                  <a:srgbClr val="FFFF00"/>
                </a:solidFill>
              </a:rPr>
              <a:t>but will with the temptation also make a way to escape, that you may be able to bear </a:t>
            </a:r>
            <a:r>
              <a:rPr lang="en-US" sz="2800" i="1" u="sng" dirty="0" smtClean="0">
                <a:solidFill>
                  <a:srgbClr val="FFFF00"/>
                </a:solidFill>
              </a:rPr>
              <a:t>it.</a:t>
            </a:r>
            <a:endParaRPr lang="en-US" sz="2800" dirty="0" smtClean="0">
              <a:solidFill>
                <a:srgbClr val="FFFF00"/>
              </a:solidFill>
            </a:endParaRPr>
          </a:p>
          <a:p>
            <a:pPr>
              <a:buNone/>
            </a:pPr>
            <a:r>
              <a:rPr lang="en-US" sz="2800" dirty="0" smtClean="0">
                <a:solidFill>
                  <a:srgbClr val="92D050"/>
                </a:solidFill>
              </a:rPr>
              <a:t>					(1 Corinthians 10:13 AKJV)</a:t>
            </a:r>
          </a:p>
          <a:p>
            <a:pPr marL="514350" indent="-514350">
              <a:buFont typeface="+mj-lt"/>
              <a:buAutoNum type="arabicPeriod" startAt="3"/>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nchor="ctr"/>
          <a:lstStyle/>
          <a:p>
            <a:pPr marL="514350" indent="-514350">
              <a:buFont typeface="+mj-lt"/>
              <a:buAutoNum type="arabicPeriod" startAt="4"/>
            </a:pPr>
            <a:r>
              <a:rPr lang="en-US" b="1" dirty="0" smtClean="0">
                <a:solidFill>
                  <a:srgbClr val="FFC000"/>
                </a:solidFill>
              </a:rPr>
              <a:t>He promises that he will not destroy who we are in the process.</a:t>
            </a:r>
          </a:p>
          <a:p>
            <a:pPr marL="514350" indent="-514350">
              <a:buFont typeface="+mj-lt"/>
              <a:buAutoNum type="arabicPeriod" startAt="4"/>
            </a:pPr>
            <a:endParaRPr lang="en-US" b="1" dirty="0" smtClean="0">
              <a:solidFill>
                <a:srgbClr val="FFC000"/>
              </a:solidFill>
            </a:endParaRPr>
          </a:p>
          <a:p>
            <a:pPr>
              <a:buNone/>
            </a:pPr>
            <a:r>
              <a:rPr lang="en-US" u="sng" dirty="0" smtClean="0">
                <a:solidFill>
                  <a:srgbClr val="FFFF00"/>
                </a:solidFill>
              </a:rPr>
              <a:t>Jesus Christ the same yesterday, and to day, and for ever.</a:t>
            </a:r>
            <a:endParaRPr lang="en-US" dirty="0" smtClean="0">
              <a:solidFill>
                <a:srgbClr val="FFFF00"/>
              </a:solidFill>
            </a:endParaRPr>
          </a:p>
          <a:p>
            <a:pPr>
              <a:buNone/>
            </a:pPr>
            <a:r>
              <a:rPr lang="en-US" dirty="0" smtClean="0">
                <a:solidFill>
                  <a:srgbClr val="92D050"/>
                </a:solidFill>
              </a:rPr>
              <a:t>					(Hebrews 13:8 AKJV)</a:t>
            </a:r>
          </a:p>
          <a:p>
            <a:pPr marL="514350" indent="-514350">
              <a:buNone/>
            </a:pP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lstStyle/>
          <a:p>
            <a:pPr marL="514350" lvl="0" indent="-514350">
              <a:buFont typeface="+mj-lt"/>
              <a:buAutoNum type="arabicPeriod" startAt="5"/>
            </a:pPr>
            <a:r>
              <a:rPr lang="en-US" b="1" dirty="0" smtClean="0">
                <a:solidFill>
                  <a:srgbClr val="FFC000"/>
                </a:solidFill>
              </a:rPr>
              <a:t>There are no cases which are beyond His ability to correct.</a:t>
            </a:r>
          </a:p>
          <a:p>
            <a:pPr marL="514350" lvl="0" indent="-514350">
              <a:buNone/>
            </a:pPr>
            <a:endParaRPr lang="en-US" sz="2400" dirty="0" smtClean="0">
              <a:solidFill>
                <a:srgbClr val="FFC000"/>
              </a:solidFill>
            </a:endParaRPr>
          </a:p>
          <a:p>
            <a:pPr>
              <a:buNone/>
            </a:pPr>
            <a:r>
              <a:rPr lang="en-US" sz="2400" u="sng" dirty="0" smtClean="0">
                <a:solidFill>
                  <a:srgbClr val="FFFF00"/>
                </a:solidFill>
              </a:rPr>
              <a:t>Why he is able also to save them to the uttermost (</a:t>
            </a:r>
            <a:r>
              <a:rPr lang="en-US" sz="2400" i="1" u="sng" dirty="0" smtClean="0">
                <a:solidFill>
                  <a:srgbClr val="FFFF00"/>
                </a:solidFill>
              </a:rPr>
              <a:t>all complete, perfect</a:t>
            </a:r>
            <a:r>
              <a:rPr lang="en-US" sz="2400" u="sng" dirty="0" smtClean="0">
                <a:solidFill>
                  <a:srgbClr val="FFFF00"/>
                </a:solidFill>
              </a:rPr>
              <a:t>) that come to God by him, seeing he ever lives to make intercession (</a:t>
            </a:r>
            <a:r>
              <a:rPr lang="en-US" sz="2400" i="1" u="sng" dirty="0" smtClean="0">
                <a:solidFill>
                  <a:srgbClr val="FFFF00"/>
                </a:solidFill>
              </a:rPr>
              <a:t>to go to or meet a person, especially for the purpose of</a:t>
            </a:r>
            <a:r>
              <a:rPr lang="en-US" sz="2400" u="sng" dirty="0" smtClean="0">
                <a:solidFill>
                  <a:srgbClr val="FFFF00"/>
                </a:solidFill>
              </a:rPr>
              <a:t> </a:t>
            </a:r>
            <a:r>
              <a:rPr lang="en-US" sz="2400" i="1" u="sng" dirty="0" smtClean="0">
                <a:solidFill>
                  <a:srgbClr val="FFFF00"/>
                </a:solidFill>
              </a:rPr>
              <a:t>conversation, consultation, or supplication</a:t>
            </a:r>
            <a:r>
              <a:rPr lang="en-US" sz="2400" u="sng" dirty="0" smtClean="0">
                <a:solidFill>
                  <a:srgbClr val="FFFF00"/>
                </a:solidFill>
              </a:rPr>
              <a:t>) for them</a:t>
            </a:r>
            <a:r>
              <a:rPr lang="en-US" sz="2400" dirty="0" smtClean="0">
                <a:solidFill>
                  <a:srgbClr val="FFFF00"/>
                </a:solidFill>
              </a:rPr>
              <a:t>.				</a:t>
            </a:r>
            <a:r>
              <a:rPr lang="en-US" sz="2400" dirty="0" smtClean="0">
                <a:solidFill>
                  <a:srgbClr val="92D050"/>
                </a:solidFill>
              </a:rPr>
              <a:t>(Hebrews 7:25 AKJV)</a:t>
            </a:r>
          </a:p>
          <a:p>
            <a:pPr>
              <a:buNone/>
            </a:pPr>
            <a:endParaRPr lang="en-US" sz="2400" dirty="0" smtClean="0">
              <a:solidFill>
                <a:srgbClr val="92D050"/>
              </a:solidFill>
            </a:endParaRPr>
          </a:p>
          <a:p>
            <a:pPr>
              <a:buNone/>
            </a:pPr>
            <a:r>
              <a:rPr lang="en-US" sz="2400" dirty="0" smtClean="0">
                <a:solidFill>
                  <a:srgbClr val="FFFF00"/>
                </a:solidFill>
              </a:rPr>
              <a:t>But we see Jesus, who was made a little lower than the angels for the suffering of death, crowned with glory and honor; </a:t>
            </a:r>
            <a:r>
              <a:rPr lang="en-US" sz="2400" u="sng" dirty="0" smtClean="0">
                <a:solidFill>
                  <a:srgbClr val="FFFF00"/>
                </a:solidFill>
              </a:rPr>
              <a:t>that he by the grace of God should taste death for every man</a:t>
            </a:r>
            <a:r>
              <a:rPr lang="en-US" sz="2400" dirty="0" smtClean="0">
                <a:solidFill>
                  <a:srgbClr val="FFFF00"/>
                </a:solidFill>
              </a:rPr>
              <a:t>.</a:t>
            </a:r>
          </a:p>
          <a:p>
            <a:pPr>
              <a:buNone/>
            </a:pPr>
            <a:r>
              <a:rPr lang="en-US" sz="2400" dirty="0" smtClean="0">
                <a:solidFill>
                  <a:srgbClr val="92D050"/>
                </a:solidFill>
              </a:rPr>
              <a:t>						(Hebrews 2:9 AKJV)</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pPr marL="514350" indent="-514350">
              <a:buFont typeface="+mj-lt"/>
              <a:buAutoNum type="arabicPeriod" startAt="6"/>
            </a:pPr>
            <a:r>
              <a:rPr lang="en-US" b="1" dirty="0" smtClean="0">
                <a:solidFill>
                  <a:srgbClr val="FFC000"/>
                </a:solidFill>
              </a:rPr>
              <a:t>He will finish the job if you let Him.</a:t>
            </a:r>
          </a:p>
          <a:p>
            <a:pPr marL="514350" indent="-514350">
              <a:buFont typeface="+mj-lt"/>
              <a:buAutoNum type="arabicPeriod" startAt="6"/>
            </a:pPr>
            <a:endParaRPr lang="en-US" b="1" dirty="0" smtClean="0">
              <a:solidFill>
                <a:srgbClr val="FFC000"/>
              </a:solidFill>
            </a:endParaRPr>
          </a:p>
          <a:p>
            <a:pPr marL="514350" indent="-514350">
              <a:buFont typeface="+mj-lt"/>
              <a:buAutoNum type="arabicPeriod" startAt="6"/>
            </a:pPr>
            <a:endParaRPr lang="en-US" b="1" dirty="0" smtClean="0">
              <a:solidFill>
                <a:srgbClr val="FFC000"/>
              </a:solidFill>
            </a:endParaRPr>
          </a:p>
          <a:p>
            <a:pPr>
              <a:buNone/>
            </a:pPr>
            <a:r>
              <a:rPr lang="en-US" dirty="0" smtClean="0">
                <a:solidFill>
                  <a:srgbClr val="FFFF00"/>
                </a:solidFill>
              </a:rPr>
              <a:t>Being confident of this very thing, that he which has begun a good work in you will perform </a:t>
            </a:r>
            <a:r>
              <a:rPr lang="en-US" i="1" dirty="0" smtClean="0">
                <a:solidFill>
                  <a:srgbClr val="FFFF00"/>
                </a:solidFill>
              </a:rPr>
              <a:t>it </a:t>
            </a:r>
            <a:r>
              <a:rPr lang="en-US" dirty="0" smtClean="0">
                <a:solidFill>
                  <a:srgbClr val="FFFF00"/>
                </a:solidFill>
              </a:rPr>
              <a:t>until the day of Jesus Christ:</a:t>
            </a:r>
          </a:p>
          <a:p>
            <a:pPr>
              <a:buNone/>
            </a:pPr>
            <a:r>
              <a:rPr lang="en-US" dirty="0" smtClean="0">
                <a:solidFill>
                  <a:srgbClr val="92D050"/>
                </a:solidFill>
              </a:rPr>
              <a:t>					(Philippians 1:6 AKJV)</a:t>
            </a:r>
          </a:p>
          <a:p>
            <a:pPr marL="514350" indent="-514350">
              <a:buFont typeface="+mj-lt"/>
              <a:buAutoNum type="arabicPeriod" startAt="6"/>
            </a:pP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marL="514350" lvl="0" indent="-514350">
              <a:buFont typeface="+mj-lt"/>
              <a:buAutoNum type="arabicPeriod" startAt="7"/>
            </a:pPr>
            <a:r>
              <a:rPr lang="en-US" b="1" dirty="0" smtClean="0">
                <a:solidFill>
                  <a:srgbClr val="FFC000"/>
                </a:solidFill>
              </a:rPr>
              <a:t>The Holy Spirit does the work under Christ’s direct supervision.</a:t>
            </a:r>
          </a:p>
          <a:p>
            <a:pPr>
              <a:buNone/>
            </a:pPr>
            <a:r>
              <a:rPr lang="en-US" sz="2400" dirty="0" smtClean="0">
                <a:solidFill>
                  <a:srgbClr val="FF0000"/>
                </a:solidFill>
              </a:rPr>
              <a:t>However, when he, the Spirit of truth, is come, he will guide you into all truth: for he shall not speak of himself; but whatever he shall hear, </a:t>
            </a:r>
            <a:r>
              <a:rPr lang="en-US" sz="2400" i="1" dirty="0" smtClean="0">
                <a:solidFill>
                  <a:srgbClr val="FF0000"/>
                </a:solidFill>
              </a:rPr>
              <a:t>that </a:t>
            </a:r>
            <a:r>
              <a:rPr lang="en-US" sz="2400" dirty="0" smtClean="0">
                <a:solidFill>
                  <a:srgbClr val="FF0000"/>
                </a:solidFill>
              </a:rPr>
              <a:t>shall he speak: and he will show you things to come. </a:t>
            </a:r>
            <a:r>
              <a:rPr lang="en-US" sz="2400" u="sng" dirty="0" smtClean="0">
                <a:solidFill>
                  <a:srgbClr val="FF0000"/>
                </a:solidFill>
              </a:rPr>
              <a:t>He shall glorify me: for he shall receive of mine, and shall show </a:t>
            </a:r>
            <a:r>
              <a:rPr lang="en-US" sz="2400" i="1" u="sng" dirty="0" smtClean="0">
                <a:solidFill>
                  <a:srgbClr val="FF0000"/>
                </a:solidFill>
              </a:rPr>
              <a:t>it </a:t>
            </a:r>
            <a:r>
              <a:rPr lang="en-US" sz="2400" u="sng" dirty="0" smtClean="0">
                <a:solidFill>
                  <a:srgbClr val="FF0000"/>
                </a:solidFill>
              </a:rPr>
              <a:t>to you</a:t>
            </a:r>
            <a:r>
              <a:rPr lang="en-US" sz="2400" dirty="0" smtClean="0">
                <a:solidFill>
                  <a:srgbClr val="FF0000"/>
                </a:solidFill>
              </a:rPr>
              <a:t>.		   </a:t>
            </a:r>
            <a:r>
              <a:rPr lang="en-US" sz="2400" dirty="0" smtClean="0">
                <a:solidFill>
                  <a:srgbClr val="92D050"/>
                </a:solidFill>
              </a:rPr>
              <a:t>(John 16:13-14 AKJV)</a:t>
            </a:r>
          </a:p>
          <a:p>
            <a:pPr>
              <a:buNone/>
            </a:pPr>
            <a:endParaRPr lang="en-US" sz="2400" dirty="0" smtClean="0">
              <a:solidFill>
                <a:srgbClr val="92D050"/>
              </a:solidFill>
            </a:endParaRPr>
          </a:p>
          <a:p>
            <a:pPr>
              <a:buNone/>
            </a:pPr>
            <a:r>
              <a:rPr lang="en-US" sz="2400" dirty="0" smtClean="0">
                <a:solidFill>
                  <a:srgbClr val="FFFF00"/>
                </a:solidFill>
              </a:rPr>
              <a:t>In whom you also are built together for an habitation of God </a:t>
            </a:r>
            <a:r>
              <a:rPr lang="en-US" sz="2400" u="sng" dirty="0" smtClean="0">
                <a:solidFill>
                  <a:srgbClr val="FFFF00"/>
                </a:solidFill>
              </a:rPr>
              <a:t>through the Spirit</a:t>
            </a:r>
            <a:r>
              <a:rPr lang="en-US" sz="2400" dirty="0" smtClean="0">
                <a:solidFill>
                  <a:srgbClr val="FFFF00"/>
                </a:solidFill>
              </a:rPr>
              <a:t>.</a:t>
            </a:r>
          </a:p>
          <a:p>
            <a:pPr>
              <a:buNone/>
            </a:pPr>
            <a:r>
              <a:rPr lang="en-US" sz="2400" dirty="0" smtClean="0">
                <a:solidFill>
                  <a:srgbClr val="92D050"/>
                </a:solidFill>
              </a:rPr>
              <a:t>						(Ephesians 2:22 AKJV)</a:t>
            </a:r>
          </a:p>
          <a:p>
            <a:pPr>
              <a:buNone/>
            </a:pPr>
            <a:endParaRPr lang="en-US" sz="2400" dirty="0" smtClean="0">
              <a:solidFill>
                <a:srgbClr val="92D050"/>
              </a:solidFill>
            </a:endParaRPr>
          </a:p>
          <a:p>
            <a:pPr marL="514350" lvl="0" indent="-514350">
              <a:buNone/>
            </a:pPr>
            <a:endParaRPr lang="en-US" sz="2400"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a:buNone/>
            </a:pPr>
            <a:r>
              <a:rPr lang="en-US" sz="2800" dirty="0" smtClean="0">
                <a:solidFill>
                  <a:srgbClr val="FFFF00"/>
                </a:solidFill>
              </a:rPr>
              <a:t>And grieve not the holy </a:t>
            </a:r>
            <a:r>
              <a:rPr lang="en-US" sz="2800" u="sng" dirty="0" smtClean="0">
                <a:solidFill>
                  <a:srgbClr val="FFFF00"/>
                </a:solidFill>
              </a:rPr>
              <a:t>Spirit of God, whereby you are sealed</a:t>
            </a:r>
            <a:r>
              <a:rPr lang="en-US" sz="2800" dirty="0" smtClean="0">
                <a:solidFill>
                  <a:srgbClr val="FFFF00"/>
                </a:solidFill>
              </a:rPr>
              <a:t>  (order to prove, confirm, or attest a thing) to the day of redemption.         </a:t>
            </a:r>
            <a:r>
              <a:rPr lang="en-US" sz="2800" dirty="0" smtClean="0">
                <a:solidFill>
                  <a:srgbClr val="92D050"/>
                </a:solidFill>
              </a:rPr>
              <a:t>(Ephesians 4:30 AKJV)</a:t>
            </a:r>
          </a:p>
          <a:p>
            <a:pPr>
              <a:buNone/>
            </a:pPr>
            <a:endParaRPr lang="en-US" sz="2400" dirty="0" smtClean="0">
              <a:solidFill>
                <a:srgbClr val="92D050"/>
              </a:solidFill>
            </a:endParaRPr>
          </a:p>
          <a:p>
            <a:pPr>
              <a:buNone/>
            </a:pPr>
            <a:r>
              <a:rPr lang="en-US" sz="2800" dirty="0" smtClean="0">
                <a:solidFill>
                  <a:srgbClr val="FF0000"/>
                </a:solidFill>
              </a:rPr>
              <a:t>Why I say to you, All manner of sin and blasphemy shall be forgiven to men: but the blasphemy </a:t>
            </a:r>
            <a:r>
              <a:rPr lang="en-US" sz="2800" i="1" dirty="0" smtClean="0">
                <a:solidFill>
                  <a:srgbClr val="FF0000"/>
                </a:solidFill>
              </a:rPr>
              <a:t>against </a:t>
            </a:r>
            <a:r>
              <a:rPr lang="en-US" sz="2800" dirty="0" smtClean="0">
                <a:solidFill>
                  <a:srgbClr val="FF0000"/>
                </a:solidFill>
              </a:rPr>
              <a:t>the </a:t>
            </a:r>
            <a:r>
              <a:rPr lang="en-US" sz="2800" i="1" dirty="0" smtClean="0">
                <a:solidFill>
                  <a:srgbClr val="FF0000"/>
                </a:solidFill>
              </a:rPr>
              <a:t>Holy </a:t>
            </a:r>
            <a:r>
              <a:rPr lang="en-US" sz="2800" dirty="0" smtClean="0">
                <a:solidFill>
                  <a:srgbClr val="FF0000"/>
                </a:solidFill>
              </a:rPr>
              <a:t>Ghost shall not be forgiven to men. And whoever speaks a word against the Son of man, it shall be forgiven him: </a:t>
            </a:r>
            <a:r>
              <a:rPr lang="en-US" sz="2800" u="sng" dirty="0" smtClean="0">
                <a:solidFill>
                  <a:srgbClr val="FF0000"/>
                </a:solidFill>
              </a:rPr>
              <a:t>but whoever speaks against the Holy Ghost, it shall not be forgiven him, neither in this world, neither in the </a:t>
            </a:r>
            <a:r>
              <a:rPr lang="en-US" sz="2800" i="1" u="sng" dirty="0" smtClean="0">
                <a:solidFill>
                  <a:srgbClr val="FF0000"/>
                </a:solidFill>
              </a:rPr>
              <a:t>world </a:t>
            </a:r>
            <a:r>
              <a:rPr lang="en-US" sz="2800" u="sng" dirty="0" smtClean="0">
                <a:solidFill>
                  <a:srgbClr val="FF0000"/>
                </a:solidFill>
              </a:rPr>
              <a:t>to come</a:t>
            </a:r>
            <a:r>
              <a:rPr lang="en-US" sz="2800" dirty="0" smtClean="0">
                <a:solidFill>
                  <a:srgbClr val="FF0000"/>
                </a:solidFill>
              </a:rPr>
              <a:t>.</a:t>
            </a:r>
          </a:p>
          <a:p>
            <a:pPr>
              <a:buNone/>
            </a:pPr>
            <a:r>
              <a:rPr lang="en-US" sz="2800" dirty="0" smtClean="0">
                <a:solidFill>
                  <a:srgbClr val="92D050"/>
                </a:solidFill>
              </a:rPr>
              <a:t>					(Matthew 12:31-32 AKJV)</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WHAT IS THE GOAL OF SANCTIFICATION?</a:t>
            </a:r>
            <a:endParaRPr lang="en-US" sz="2800" dirty="0"/>
          </a:p>
        </p:txBody>
      </p:sp>
      <p:sp>
        <p:nvSpPr>
          <p:cNvPr id="3" name="Content Placeholder 2"/>
          <p:cNvSpPr>
            <a:spLocks noGrp="1"/>
          </p:cNvSpPr>
          <p:nvPr>
            <p:ph idx="1"/>
          </p:nvPr>
        </p:nvSpPr>
        <p:spPr>
          <a:xfrm>
            <a:off x="457200" y="1600200"/>
            <a:ext cx="8229600" cy="4648200"/>
          </a:xfrm>
        </p:spPr>
        <p:txBody>
          <a:bodyPr>
            <a:normAutofit/>
          </a:bodyPr>
          <a:lstStyle/>
          <a:p>
            <a:pPr>
              <a:buNone/>
            </a:pPr>
            <a:r>
              <a:rPr lang="en-US" sz="2400" dirty="0" smtClean="0">
                <a:solidFill>
                  <a:srgbClr val="FFFF00"/>
                </a:solidFill>
              </a:rPr>
              <a:t>In delivering us from sin, it is not enough that we shall be saved from the sins that we have actually committed; we must be saved from committing other sins. And that this may be so, there must be met and subdued this </a:t>
            </a:r>
            <a:r>
              <a:rPr lang="en-US" sz="2400" i="1" dirty="0" smtClean="0">
                <a:solidFill>
                  <a:srgbClr val="FFFF00"/>
                </a:solidFill>
              </a:rPr>
              <a:t>hereditary liability </a:t>
            </a:r>
            <a:r>
              <a:rPr lang="en-US" sz="2400" dirty="0" smtClean="0">
                <a:solidFill>
                  <a:srgbClr val="FFFF00"/>
                </a:solidFill>
              </a:rPr>
              <a:t>to sin; we must become possessed of power to keep us from sinning--a power to conquer this liability, this hereditary tendency that is in us to sin. </a:t>
            </a:r>
            <a:r>
              <a:rPr lang="en-US" sz="2400" dirty="0" smtClean="0">
                <a:solidFill>
                  <a:srgbClr val="FFC000"/>
                </a:solidFill>
              </a:rPr>
              <a:t>	</a:t>
            </a:r>
            <a:r>
              <a:rPr lang="en-US" sz="2000" dirty="0" smtClean="0">
                <a:solidFill>
                  <a:srgbClr val="FFC000"/>
                </a:solidFill>
              </a:rPr>
              <a:t>	</a:t>
            </a:r>
            <a:r>
              <a:rPr lang="en-US" sz="1200" dirty="0" smtClean="0">
                <a:solidFill>
                  <a:schemeClr val="bg1"/>
                </a:solidFill>
              </a:rPr>
              <a:t>(A. T. Jones - The Consecrated Way to Christian Perfection)</a:t>
            </a:r>
          </a:p>
          <a:p>
            <a:pPr>
              <a:buNone/>
            </a:pPr>
            <a:endParaRPr lang="en-US" sz="1200" dirty="0" smtClean="0">
              <a:solidFill>
                <a:schemeClr val="bg1"/>
              </a:solidFill>
            </a:endParaRPr>
          </a:p>
          <a:p>
            <a:pPr>
              <a:buNone/>
            </a:pPr>
            <a:r>
              <a:rPr lang="en-US" sz="2400" u="sng" dirty="0" smtClean="0">
                <a:solidFill>
                  <a:srgbClr val="FFFF00"/>
                </a:solidFill>
              </a:rPr>
              <a:t>We know that whoever is born of God sins not; but he that is begotten of God keeps himself, and that wicked one touches (</a:t>
            </a:r>
            <a:r>
              <a:rPr lang="en-US" sz="2400" i="1" u="sng" dirty="0" smtClean="0">
                <a:solidFill>
                  <a:srgbClr val="FFFF00"/>
                </a:solidFill>
              </a:rPr>
              <a:t>to fasten one’s self to, adhere to, cling to</a:t>
            </a:r>
            <a:r>
              <a:rPr lang="en-US" sz="2400" u="sng" dirty="0" smtClean="0">
                <a:solidFill>
                  <a:srgbClr val="FFFF00"/>
                </a:solidFill>
              </a:rPr>
              <a:t>) him not</a:t>
            </a:r>
            <a:r>
              <a:rPr lang="en-US" sz="2400" dirty="0" smtClean="0">
                <a:solidFill>
                  <a:srgbClr val="FFFF00"/>
                </a:solidFill>
              </a:rPr>
              <a:t>.</a:t>
            </a:r>
          </a:p>
          <a:p>
            <a:pPr>
              <a:buNone/>
            </a:pPr>
            <a:r>
              <a:rPr lang="en-US" sz="2400" dirty="0" smtClean="0">
                <a:solidFill>
                  <a:srgbClr val="FF0000"/>
                </a:solidFill>
              </a:rPr>
              <a:t>							(1 John 5:18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sz="3200" b="1" dirty="0" smtClean="0">
                <a:solidFill>
                  <a:srgbClr val="FFC000"/>
                </a:solidFill>
              </a:rPr>
              <a:t>DO WE HAVE A PART TO PLAY IN OUR SANCTIFICATION?</a:t>
            </a:r>
            <a:endParaRPr lang="en-US" sz="3200" dirty="0">
              <a:solidFill>
                <a:srgbClr val="FFC000"/>
              </a:solidFill>
            </a:endParaRPr>
          </a:p>
        </p:txBody>
      </p:sp>
      <p:sp>
        <p:nvSpPr>
          <p:cNvPr id="3" name="Content Placeholder 2"/>
          <p:cNvSpPr>
            <a:spLocks noGrp="1"/>
          </p:cNvSpPr>
          <p:nvPr>
            <p:ph idx="1"/>
          </p:nvPr>
        </p:nvSpPr>
        <p:spPr>
          <a:xfrm>
            <a:off x="457200" y="2743200"/>
            <a:ext cx="8229600" cy="3382963"/>
          </a:xfrm>
        </p:spPr>
        <p:txBody>
          <a:bodyPr>
            <a:normAutofit/>
          </a:bodyPr>
          <a:lstStyle/>
          <a:p>
            <a:pPr algn="ctr">
              <a:buNone/>
            </a:pPr>
            <a:endParaRPr lang="en-US" sz="3600" b="1" dirty="0" smtClean="0">
              <a:solidFill>
                <a:srgbClr val="FFFF00"/>
              </a:solidFill>
            </a:endParaRPr>
          </a:p>
          <a:p>
            <a:pPr algn="ctr">
              <a:buNone/>
            </a:pPr>
            <a:endParaRPr lang="en-US" sz="3600" b="1" dirty="0" smtClean="0">
              <a:solidFill>
                <a:srgbClr val="FFFF00"/>
              </a:solidFill>
            </a:endParaRPr>
          </a:p>
          <a:p>
            <a:pPr algn="ctr">
              <a:buNone/>
            </a:pPr>
            <a:r>
              <a:rPr lang="en-US" sz="3600" b="1" dirty="0" smtClean="0">
                <a:solidFill>
                  <a:srgbClr val="FFFF00"/>
                </a:solidFill>
              </a:rPr>
              <a:t>GRACE  vs.  WORKS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495800"/>
            <a:ext cx="8229600" cy="1676400"/>
          </a:xfrm>
        </p:spPr>
        <p:txBody>
          <a:bodyPr>
            <a:normAutofit/>
          </a:bodyPr>
          <a:lstStyle/>
          <a:p>
            <a:r>
              <a:rPr lang="en-US" sz="3200" b="1" dirty="0" smtClean="0">
                <a:solidFill>
                  <a:srgbClr val="FFC000"/>
                </a:solidFill>
              </a:rPr>
              <a:t>ACTUALLY, BOTH WORKS AND GRACE ARE DIFFERENT FORMS OF LEGALISM!</a:t>
            </a:r>
            <a:endParaRPr lang="en-US" sz="3200" dirty="0"/>
          </a:p>
        </p:txBody>
      </p:sp>
      <p:sp>
        <p:nvSpPr>
          <p:cNvPr id="5" name="Text Placeholder 4"/>
          <p:cNvSpPr>
            <a:spLocks noGrp="1"/>
          </p:cNvSpPr>
          <p:nvPr>
            <p:ph type="body" idx="1"/>
          </p:nvPr>
        </p:nvSpPr>
        <p:spPr/>
        <p:txBody>
          <a:bodyPr>
            <a:normAutofit/>
          </a:bodyPr>
          <a:lstStyle/>
          <a:p>
            <a:pPr algn="ctr"/>
            <a:r>
              <a:rPr lang="en-US" sz="2800" u="sng" dirty="0" smtClean="0">
                <a:solidFill>
                  <a:srgbClr val="FFC000"/>
                </a:solidFill>
              </a:rPr>
              <a:t>Works</a:t>
            </a:r>
            <a:endParaRPr lang="en-US" sz="2800" dirty="0">
              <a:solidFill>
                <a:srgbClr val="FFC000"/>
              </a:solidFill>
            </a:endParaRPr>
          </a:p>
        </p:txBody>
      </p:sp>
      <p:sp>
        <p:nvSpPr>
          <p:cNvPr id="6" name="Content Placeholder 5"/>
          <p:cNvSpPr>
            <a:spLocks noGrp="1"/>
          </p:cNvSpPr>
          <p:nvPr>
            <p:ph sz="half" idx="2"/>
          </p:nvPr>
        </p:nvSpPr>
        <p:spPr>
          <a:xfrm>
            <a:off x="457200" y="2174875"/>
            <a:ext cx="4040188" cy="2397125"/>
          </a:xfrm>
        </p:spPr>
        <p:txBody>
          <a:bodyPr/>
          <a:lstStyle/>
          <a:p>
            <a:endParaRPr lang="en-US" dirty="0" smtClean="0"/>
          </a:p>
          <a:p>
            <a:pPr algn="ctr">
              <a:buNone/>
            </a:pPr>
            <a:r>
              <a:rPr lang="en-US" dirty="0" smtClean="0">
                <a:solidFill>
                  <a:srgbClr val="FFFF00"/>
                </a:solidFill>
              </a:rPr>
              <a:t>Pharisees </a:t>
            </a:r>
          </a:p>
          <a:p>
            <a:pPr algn="ctr">
              <a:buNone/>
            </a:pPr>
            <a:endParaRPr lang="en-US" dirty="0" smtClean="0">
              <a:solidFill>
                <a:srgbClr val="FFFF00"/>
              </a:solidFill>
            </a:endParaRPr>
          </a:p>
          <a:p>
            <a:pPr algn="ctr">
              <a:buNone/>
            </a:pPr>
            <a:r>
              <a:rPr lang="en-US" dirty="0" smtClean="0">
                <a:solidFill>
                  <a:srgbClr val="FFFF00"/>
                </a:solidFill>
              </a:rPr>
              <a:t>Legalism</a:t>
            </a:r>
            <a:endParaRPr lang="en-US" dirty="0">
              <a:solidFill>
                <a:srgbClr val="FFFF00"/>
              </a:solidFill>
            </a:endParaRPr>
          </a:p>
        </p:txBody>
      </p:sp>
      <p:sp>
        <p:nvSpPr>
          <p:cNvPr id="7" name="Text Placeholder 6"/>
          <p:cNvSpPr>
            <a:spLocks noGrp="1"/>
          </p:cNvSpPr>
          <p:nvPr>
            <p:ph type="body" sz="quarter" idx="3"/>
          </p:nvPr>
        </p:nvSpPr>
        <p:spPr/>
        <p:txBody>
          <a:bodyPr>
            <a:normAutofit/>
          </a:bodyPr>
          <a:lstStyle/>
          <a:p>
            <a:pPr algn="ctr"/>
            <a:r>
              <a:rPr lang="en-US" sz="2800" u="sng" dirty="0" smtClean="0">
                <a:solidFill>
                  <a:srgbClr val="FFC000"/>
                </a:solidFill>
              </a:rPr>
              <a:t>Grace</a:t>
            </a:r>
            <a:endParaRPr lang="en-US" sz="2800" dirty="0">
              <a:solidFill>
                <a:srgbClr val="FFC000"/>
              </a:solidFill>
            </a:endParaRPr>
          </a:p>
        </p:txBody>
      </p:sp>
      <p:sp>
        <p:nvSpPr>
          <p:cNvPr id="8" name="Content Placeholder 7"/>
          <p:cNvSpPr>
            <a:spLocks noGrp="1"/>
          </p:cNvSpPr>
          <p:nvPr>
            <p:ph sz="quarter" idx="4"/>
          </p:nvPr>
        </p:nvSpPr>
        <p:spPr>
          <a:xfrm>
            <a:off x="4645025" y="2174875"/>
            <a:ext cx="4041775" cy="2320925"/>
          </a:xfrm>
        </p:spPr>
        <p:txBody>
          <a:bodyPr/>
          <a:lstStyle/>
          <a:p>
            <a:endParaRPr lang="en-US" dirty="0" smtClean="0"/>
          </a:p>
          <a:p>
            <a:pPr algn="ctr">
              <a:buNone/>
            </a:pPr>
            <a:r>
              <a:rPr lang="en-US" dirty="0" smtClean="0">
                <a:solidFill>
                  <a:srgbClr val="FFFF00"/>
                </a:solidFill>
              </a:rPr>
              <a:t>Nicolaitans</a:t>
            </a:r>
          </a:p>
          <a:p>
            <a:pPr algn="ctr">
              <a:buNone/>
            </a:pPr>
            <a:endParaRPr lang="en-US" dirty="0" smtClean="0">
              <a:solidFill>
                <a:srgbClr val="FFFF00"/>
              </a:solidFill>
            </a:endParaRPr>
          </a:p>
          <a:p>
            <a:pPr algn="ctr">
              <a:buNone/>
            </a:pPr>
            <a:r>
              <a:rPr lang="en-US" dirty="0" smtClean="0">
                <a:solidFill>
                  <a:srgbClr val="FFFF00"/>
                </a:solidFill>
              </a:rPr>
              <a:t>Lawlessness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smtClean="0">
                <a:solidFill>
                  <a:srgbClr val="FFC000"/>
                </a:solidFill>
              </a:rPr>
              <a:t>REVIEW</a:t>
            </a:r>
            <a:endParaRPr lang="en-US" sz="2800" dirty="0"/>
          </a:p>
        </p:txBody>
      </p:sp>
      <p:sp>
        <p:nvSpPr>
          <p:cNvPr id="3" name="Content Placeholder 2"/>
          <p:cNvSpPr>
            <a:spLocks noGrp="1"/>
          </p:cNvSpPr>
          <p:nvPr>
            <p:ph idx="1"/>
          </p:nvPr>
        </p:nvSpPr>
        <p:spPr>
          <a:xfrm>
            <a:off x="304800" y="1143000"/>
            <a:ext cx="8534400" cy="5334000"/>
          </a:xfrm>
        </p:spPr>
        <p:txBody>
          <a:bodyPr>
            <a:normAutofit/>
          </a:bodyPr>
          <a:lstStyle/>
          <a:p>
            <a:pPr>
              <a:buNone/>
            </a:pPr>
            <a:r>
              <a:rPr lang="en-US" sz="2400" b="1" dirty="0" smtClean="0">
                <a:solidFill>
                  <a:srgbClr val="FFFF00"/>
                </a:solidFill>
              </a:rPr>
              <a:t>Christ came to this earth to take on our burden of MGE’s; half of His genome came from Heaven, the other half from Mary.  He lived a life where He did not waver from God’s law in the least particular, thus mastering the MGE driven inclinations.  This mastery is made available to humanity through the Holy Spirit.</a:t>
            </a:r>
          </a:p>
          <a:p>
            <a:pPr>
              <a:buNone/>
            </a:pPr>
            <a:endParaRPr lang="en-US" sz="2400" b="1" dirty="0" smtClean="0">
              <a:solidFill>
                <a:srgbClr val="FFFF00"/>
              </a:solidFill>
            </a:endParaRPr>
          </a:p>
          <a:p>
            <a:pPr>
              <a:buNone/>
            </a:pPr>
            <a:r>
              <a:rPr lang="en-US" sz="2400" b="1" dirty="0" smtClean="0">
                <a:solidFill>
                  <a:srgbClr val="FFFF00"/>
                </a:solidFill>
              </a:rPr>
              <a:t>Many of the MGE’s afflicting the human genome are sequestered in the heterochromatin.  The processes whereby the MGE’s are marked for sequester is, in most cases, dependent upon miRNA’s  (small single strands of mRNA).  The miRNA system is one of the most essential body communication modalities, and works both directly on the DNA, and on the mRNA.  In this way, miRNA’s act as the ultimate “editors” of the genome.</a:t>
            </a:r>
            <a:endParaRPr lang="en-US" sz="2400"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endParaRPr lang="en-US" dirty="0"/>
          </a:p>
        </p:txBody>
      </p:sp>
      <p:sp>
        <p:nvSpPr>
          <p:cNvPr id="8" name="Content Placeholder 7"/>
          <p:cNvSpPr>
            <a:spLocks noGrp="1"/>
          </p:cNvSpPr>
          <p:nvPr>
            <p:ph idx="1"/>
          </p:nvPr>
        </p:nvSpPr>
        <p:spPr>
          <a:xfrm>
            <a:off x="457200" y="990600"/>
            <a:ext cx="8229600" cy="5135563"/>
          </a:xfrm>
        </p:spPr>
        <p:txBody>
          <a:bodyPr anchor="ctr">
            <a:normAutofit/>
          </a:bodyPr>
          <a:lstStyle/>
          <a:p>
            <a:pPr algn="ctr">
              <a:buNone/>
            </a:pPr>
            <a:r>
              <a:rPr lang="en-US" sz="7200" dirty="0" smtClean="0">
                <a:solidFill>
                  <a:srgbClr val="FFFF00"/>
                </a:solidFill>
              </a:rPr>
              <a:t>Works = Effort</a:t>
            </a:r>
            <a:endParaRPr lang="en-US" sz="72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solidFill>
                  <a:srgbClr val="FFC000"/>
                </a:solidFill>
              </a:rPr>
              <a:t>GRACE</a:t>
            </a:r>
            <a:endParaRPr lang="en-US" dirty="0"/>
          </a:p>
        </p:txBody>
      </p:sp>
      <p:sp>
        <p:nvSpPr>
          <p:cNvPr id="8" name="Content Placeholder 7"/>
          <p:cNvSpPr>
            <a:spLocks noGrp="1"/>
          </p:cNvSpPr>
          <p:nvPr>
            <p:ph idx="1"/>
          </p:nvPr>
        </p:nvSpPr>
        <p:spPr>
          <a:xfrm>
            <a:off x="457200" y="1447800"/>
            <a:ext cx="8229600" cy="4953000"/>
          </a:xfrm>
        </p:spPr>
        <p:txBody>
          <a:bodyPr>
            <a:normAutofit fontScale="92500"/>
          </a:bodyPr>
          <a:lstStyle/>
          <a:p>
            <a:pPr>
              <a:buNone/>
            </a:pPr>
            <a:r>
              <a:rPr lang="en-US" sz="2800" dirty="0" smtClean="0">
                <a:solidFill>
                  <a:srgbClr val="FFFF00"/>
                </a:solidFill>
              </a:rPr>
              <a:t>The doctrine of the Nicolaitans appears to have been a form of </a:t>
            </a:r>
            <a:r>
              <a:rPr lang="en-US" sz="2800" u="sng" dirty="0" smtClean="0">
                <a:solidFill>
                  <a:srgbClr val="FFFF00"/>
                </a:solidFill>
              </a:rPr>
              <a:t>antinomianism</a:t>
            </a:r>
            <a:r>
              <a:rPr lang="en-US" sz="2800" dirty="0" smtClean="0">
                <a:solidFill>
                  <a:srgbClr val="FFFF00"/>
                </a:solidFill>
              </a:rPr>
              <a:t>, which makes the fatal mistake that man can freely partake in sin because the Law of God is no longer binding. It held the truth on the gratuitous reckoning of righteousness; but supposed that a mere intellectual "belief" in this truth had a saving power Today, the doctrine is now largely taught that the gospel of Christ has made God's law of no effect: that by "believing" we are released from the necessity of being doers of the Word. But this is the doctrine of the Nicolaitans, which Christ so unsparingly condemned in the book of Revelation.</a:t>
            </a:r>
            <a:r>
              <a:rPr lang="en-US" sz="2800" b="1" dirty="0" smtClean="0">
                <a:solidFill>
                  <a:srgbClr val="FFFF00"/>
                </a:solidFill>
              </a:rPr>
              <a:t>  			</a:t>
            </a:r>
            <a:r>
              <a:rPr lang="en-US" sz="2800" i="1" dirty="0" smtClean="0">
                <a:solidFill>
                  <a:srgbClr val="92D050"/>
                </a:solidFill>
              </a:rPr>
              <a:t>Theopedia</a:t>
            </a:r>
            <a:r>
              <a:rPr lang="en-US" sz="2800" b="1" dirty="0" smtClean="0">
                <a:solidFill>
                  <a:srgbClr val="FFFF00"/>
                </a:solidFill>
              </a:rPr>
              <a:t>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endParaRPr lang="en-US" dirty="0"/>
          </a:p>
        </p:txBody>
      </p:sp>
      <p:sp>
        <p:nvSpPr>
          <p:cNvPr id="8" name="Content Placeholder 7"/>
          <p:cNvSpPr>
            <a:spLocks noGrp="1"/>
          </p:cNvSpPr>
          <p:nvPr>
            <p:ph idx="1"/>
          </p:nvPr>
        </p:nvSpPr>
        <p:spPr>
          <a:xfrm>
            <a:off x="457200" y="1066800"/>
            <a:ext cx="8229600" cy="5059363"/>
          </a:xfrm>
        </p:spPr>
        <p:txBody>
          <a:bodyPr/>
          <a:lstStyle/>
          <a:p>
            <a:pPr>
              <a:buNone/>
            </a:pPr>
            <a:r>
              <a:rPr lang="en-US" dirty="0" smtClean="0">
                <a:solidFill>
                  <a:srgbClr val="FFFF00"/>
                </a:solidFill>
              </a:rPr>
              <a:t>For sin shall not have dominion over you: </a:t>
            </a:r>
            <a:r>
              <a:rPr lang="en-US" u="sng" dirty="0" smtClean="0">
                <a:solidFill>
                  <a:srgbClr val="FFFF00"/>
                </a:solidFill>
              </a:rPr>
              <a:t>for you are not under the law, but under grace</a:t>
            </a:r>
            <a:r>
              <a:rPr lang="en-US" dirty="0" smtClean="0">
                <a:solidFill>
                  <a:srgbClr val="FFFF00"/>
                </a:solidFill>
              </a:rPr>
              <a:t>.</a:t>
            </a:r>
          </a:p>
          <a:p>
            <a:pPr>
              <a:buNone/>
            </a:pPr>
            <a:r>
              <a:rPr lang="en-US" dirty="0" smtClean="0">
                <a:solidFill>
                  <a:srgbClr val="92D050"/>
                </a:solidFill>
              </a:rPr>
              <a:t>						(Romans 6:14 AKJV)</a:t>
            </a:r>
          </a:p>
          <a:p>
            <a:pPr>
              <a:buNone/>
            </a:pPr>
            <a:endParaRPr lang="en-US" dirty="0" smtClean="0">
              <a:solidFill>
                <a:srgbClr val="92D050"/>
              </a:solidFill>
            </a:endParaRPr>
          </a:p>
          <a:p>
            <a:pPr>
              <a:buNone/>
            </a:pPr>
            <a:r>
              <a:rPr lang="en-US" dirty="0" smtClean="0">
                <a:solidFill>
                  <a:srgbClr val="FFFF00"/>
                </a:solidFill>
              </a:rPr>
              <a:t>(What then? shall we sin, because we are not under the law, but under grace? God forbid.)</a:t>
            </a:r>
          </a:p>
          <a:p>
            <a:pPr>
              <a:buNone/>
            </a:pPr>
            <a:r>
              <a:rPr lang="en-US" dirty="0" smtClean="0">
                <a:solidFill>
                  <a:srgbClr val="92D050"/>
                </a:solidFill>
              </a:rPr>
              <a:t>						(Romans 6:15 AKJV)</a:t>
            </a: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solidFill>
                  <a:srgbClr val="FFC000"/>
                </a:solidFill>
              </a:rPr>
              <a:t>What part of Grace do you not understand?</a:t>
            </a:r>
            <a:endParaRPr lang="en-US" sz="3200" dirty="0"/>
          </a:p>
        </p:txBody>
      </p:sp>
      <p:sp>
        <p:nvSpPr>
          <p:cNvPr id="8" name="Content Placeholder 7"/>
          <p:cNvSpPr>
            <a:spLocks noGrp="1"/>
          </p:cNvSpPr>
          <p:nvPr>
            <p:ph idx="1"/>
          </p:nvPr>
        </p:nvSpPr>
        <p:spPr/>
        <p:txBody>
          <a:bodyPr/>
          <a:lstStyle/>
          <a:p>
            <a:pPr>
              <a:buNone/>
            </a:pPr>
            <a:r>
              <a:rPr lang="en-US" dirty="0" smtClean="0">
                <a:solidFill>
                  <a:srgbClr val="FFFF00"/>
                </a:solidFill>
              </a:rPr>
              <a:t>Then said Jesus to his disciples, </a:t>
            </a:r>
            <a:r>
              <a:rPr lang="en-US" dirty="0" smtClean="0">
                <a:solidFill>
                  <a:srgbClr val="FF0000"/>
                </a:solidFill>
              </a:rPr>
              <a:t>If any </a:t>
            </a:r>
            <a:r>
              <a:rPr lang="en-US" i="1" dirty="0" smtClean="0">
                <a:solidFill>
                  <a:srgbClr val="FF0000"/>
                </a:solidFill>
              </a:rPr>
              <a:t>man </a:t>
            </a:r>
            <a:r>
              <a:rPr lang="en-US" dirty="0" smtClean="0">
                <a:solidFill>
                  <a:srgbClr val="FF0000"/>
                </a:solidFill>
              </a:rPr>
              <a:t>will come after me, </a:t>
            </a:r>
            <a:r>
              <a:rPr lang="en-US" u="sng" dirty="0" smtClean="0">
                <a:solidFill>
                  <a:srgbClr val="FF0000"/>
                </a:solidFill>
              </a:rPr>
              <a:t>let him deny himself, and take up his cross, and follow me.</a:t>
            </a:r>
            <a:endParaRPr lang="en-US" dirty="0" smtClean="0">
              <a:solidFill>
                <a:srgbClr val="FF0000"/>
              </a:solidFill>
            </a:endParaRPr>
          </a:p>
          <a:p>
            <a:pPr>
              <a:buNone/>
            </a:pPr>
            <a:r>
              <a:rPr lang="en-US" dirty="0" smtClean="0">
                <a:solidFill>
                  <a:srgbClr val="92D050"/>
                </a:solidFill>
              </a:rPr>
              <a:t>					(Matthew 16:24 AKJV)</a:t>
            </a:r>
          </a:p>
          <a:p>
            <a:pPr>
              <a:buNone/>
            </a:pPr>
            <a:endParaRPr lang="en-US" dirty="0" smtClean="0">
              <a:solidFill>
                <a:srgbClr val="92D050"/>
              </a:solidFill>
            </a:endParaRPr>
          </a:p>
          <a:p>
            <a:pPr>
              <a:buNone/>
            </a:pPr>
            <a:r>
              <a:rPr lang="en-US" dirty="0" smtClean="0">
                <a:solidFill>
                  <a:srgbClr val="FF0000"/>
                </a:solidFill>
              </a:rPr>
              <a:t>So have you also them that hold the doctrine of the Nicolaitanes, which thing I hate.</a:t>
            </a:r>
          </a:p>
          <a:p>
            <a:pPr>
              <a:buNone/>
            </a:pPr>
            <a:r>
              <a:rPr lang="en-US" dirty="0" smtClean="0">
                <a:solidFill>
                  <a:srgbClr val="92D050"/>
                </a:solidFill>
              </a:rPr>
              <a:t>					(Revelation 2:15 AKJV)</a:t>
            </a: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b="1" dirty="0" smtClean="0">
                <a:solidFill>
                  <a:srgbClr val="FFC000"/>
                </a:solidFill>
              </a:rPr>
              <a:t>WORKS</a:t>
            </a:r>
            <a:endParaRPr lang="en-US" sz="3600" dirty="0"/>
          </a:p>
        </p:txBody>
      </p:sp>
      <p:sp>
        <p:nvSpPr>
          <p:cNvPr id="8" name="Content Placeholder 7"/>
          <p:cNvSpPr>
            <a:spLocks noGrp="1"/>
          </p:cNvSpPr>
          <p:nvPr>
            <p:ph idx="1"/>
          </p:nvPr>
        </p:nvSpPr>
        <p:spPr/>
        <p:txBody>
          <a:bodyPr>
            <a:normAutofit/>
          </a:bodyPr>
          <a:lstStyle/>
          <a:p>
            <a:pPr>
              <a:buNone/>
            </a:pPr>
            <a:r>
              <a:rPr lang="en-US" sz="2400" u="sng" dirty="0" smtClean="0">
                <a:solidFill>
                  <a:srgbClr val="FFFF00"/>
                </a:solidFill>
              </a:rPr>
              <a:t>But will you know, O vain man, that faith without works is dead? Was not Abraham our father justified by works, when he had offered Isaac his son on the altar?  See you how faith worked with his works, and by works was faith made perfect?</a:t>
            </a:r>
            <a:endParaRPr lang="en-US" sz="2400" dirty="0" smtClean="0">
              <a:solidFill>
                <a:srgbClr val="FFFF00"/>
              </a:solidFill>
            </a:endParaRPr>
          </a:p>
          <a:p>
            <a:pPr>
              <a:buNone/>
            </a:pPr>
            <a:r>
              <a:rPr lang="en-US" sz="2400" dirty="0" smtClean="0">
                <a:solidFill>
                  <a:srgbClr val="92D050"/>
                </a:solidFill>
              </a:rPr>
              <a:t>						(James 2:20-22 AKJV)</a:t>
            </a:r>
          </a:p>
          <a:p>
            <a:pPr>
              <a:buNone/>
            </a:pPr>
            <a:endParaRPr lang="en-US" sz="2400" dirty="0" smtClean="0">
              <a:solidFill>
                <a:srgbClr val="92D050"/>
              </a:solidFill>
            </a:endParaRPr>
          </a:p>
          <a:p>
            <a:pPr>
              <a:buNone/>
            </a:pPr>
            <a:r>
              <a:rPr lang="en-US" sz="2400" u="sng" dirty="0" smtClean="0">
                <a:solidFill>
                  <a:srgbClr val="FFFF00"/>
                </a:solidFill>
              </a:rPr>
              <a:t>Pure religion and undefiled before God and the Father is this, To visit the fatherless and widows in their affliction, </a:t>
            </a:r>
            <a:r>
              <a:rPr lang="en-US" sz="2400" i="1" u="sng" dirty="0" smtClean="0">
                <a:solidFill>
                  <a:srgbClr val="FFFF00"/>
                </a:solidFill>
              </a:rPr>
              <a:t>and </a:t>
            </a:r>
            <a:r>
              <a:rPr lang="en-US" sz="2400" u="sng" dirty="0" smtClean="0">
                <a:solidFill>
                  <a:srgbClr val="FFFF00"/>
                </a:solidFill>
              </a:rPr>
              <a:t>to keep himself unspotted from the world.</a:t>
            </a:r>
            <a:endParaRPr lang="en-US" sz="2400" dirty="0" smtClean="0">
              <a:solidFill>
                <a:srgbClr val="FFFF00"/>
              </a:solidFill>
            </a:endParaRPr>
          </a:p>
          <a:p>
            <a:pPr>
              <a:buNone/>
            </a:pPr>
            <a:r>
              <a:rPr lang="en-US" sz="2400" dirty="0" smtClean="0">
                <a:solidFill>
                  <a:srgbClr val="92D050"/>
                </a:solidFill>
              </a:rPr>
              <a:t>						(James 1:27 AKJV)</a:t>
            </a: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2060"/>
              </a:solidFill>
            </a:endParaRPr>
          </a:p>
        </p:txBody>
      </p:sp>
      <p:pic>
        <p:nvPicPr>
          <p:cNvPr id="4" name="Snagit_PPTDB" descr="PPTDB.png"/>
          <p:cNvPicPr>
            <a:picLocks noGrp="1" noChangeAspect="1"/>
          </p:cNvPicPr>
          <p:nvPr>
            <p:ph idx="1"/>
          </p:nvPr>
        </p:nvPicPr>
        <p:blipFill>
          <a:blip r:embed="rId2" cstate="print"/>
          <a:stretch>
            <a:fillRect/>
          </a:stretch>
        </p:blipFill>
        <p:spPr>
          <a:xfrm>
            <a:off x="990600" y="76200"/>
            <a:ext cx="7076191" cy="2333333"/>
          </a:xfrm>
        </p:spPr>
      </p:pic>
      <p:sp>
        <p:nvSpPr>
          <p:cNvPr id="5" name="TextBox 4"/>
          <p:cNvSpPr txBox="1"/>
          <p:nvPr/>
        </p:nvSpPr>
        <p:spPr>
          <a:xfrm>
            <a:off x="1066800" y="6400800"/>
            <a:ext cx="6705600" cy="369332"/>
          </a:xfrm>
          <a:prstGeom prst="rect">
            <a:avLst/>
          </a:prstGeom>
          <a:noFill/>
        </p:spPr>
        <p:txBody>
          <a:bodyPr wrap="square" rtlCol="0">
            <a:spAutoFit/>
          </a:bodyPr>
          <a:lstStyle/>
          <a:p>
            <a:pPr algn="ctr"/>
            <a:r>
              <a:rPr lang="en-US" dirty="0" smtClean="0">
                <a:solidFill>
                  <a:srgbClr val="FF0000"/>
                </a:solidFill>
              </a:rPr>
              <a:t>JOURNAL OF CONSUMER RESEARCH, Inc.  Vol. 26 December 1999</a:t>
            </a:r>
            <a:endParaRPr lang="en-US" dirty="0">
              <a:solidFill>
                <a:srgbClr val="FF0000"/>
              </a:solidFill>
            </a:endParaRPr>
          </a:p>
        </p:txBody>
      </p:sp>
      <p:pic>
        <p:nvPicPr>
          <p:cNvPr id="6" name="Snagit_PPTDD" descr="PPTDD.png"/>
          <p:cNvPicPr>
            <a:picLocks noChangeAspect="1"/>
          </p:cNvPicPr>
          <p:nvPr/>
        </p:nvPicPr>
        <p:blipFill>
          <a:blip r:embed="rId3" cstate="print"/>
          <a:stretch>
            <a:fillRect/>
          </a:stretch>
        </p:blipFill>
        <p:spPr>
          <a:xfrm>
            <a:off x="1295400" y="2438400"/>
            <a:ext cx="6553200" cy="3808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86400"/>
          </a:xfrm>
        </p:spPr>
        <p:txBody>
          <a:bodyPr>
            <a:normAutofit fontScale="92500" lnSpcReduction="10000"/>
          </a:bodyPr>
          <a:lstStyle/>
          <a:p>
            <a:pPr>
              <a:buNone/>
            </a:pPr>
            <a:r>
              <a:rPr lang="en-US" dirty="0" smtClean="0">
                <a:solidFill>
                  <a:srgbClr val="FFFF00"/>
                </a:solidFill>
              </a:rPr>
              <a:t>For dieters, bandwidth scarcity has one particularly important consequence, illustrated in one study that gave people a choice between fruit salad and cake. Before choosing, half of the subjects had their bandwidth taxed: they were asked to remember a seven-digit number. The other half had a mentally less-demanding task: they were asked to remember a two-digit number. Those with less available bandwidth ate more cake: they were 50 percent more likely to choose cake than the others. There is a paradox here: diets create mental conditions that make it hard to diet.</a:t>
            </a:r>
            <a:endParaRPr lang="en-US" dirty="0">
              <a:solidFill>
                <a:srgbClr val="FFFF00"/>
              </a:solidFill>
            </a:endParaRPr>
          </a:p>
        </p:txBody>
      </p:sp>
      <p:sp>
        <p:nvSpPr>
          <p:cNvPr id="4" name="TextBox 3"/>
          <p:cNvSpPr txBox="1"/>
          <p:nvPr/>
        </p:nvSpPr>
        <p:spPr>
          <a:xfrm>
            <a:off x="1295400" y="6248400"/>
            <a:ext cx="6096000" cy="369332"/>
          </a:xfrm>
          <a:prstGeom prst="rect">
            <a:avLst/>
          </a:prstGeom>
          <a:noFill/>
        </p:spPr>
        <p:txBody>
          <a:bodyPr wrap="square" rtlCol="0">
            <a:spAutoFit/>
          </a:bodyPr>
          <a:lstStyle/>
          <a:p>
            <a:pPr algn="ctr"/>
            <a:r>
              <a:rPr lang="en-US" b="1" dirty="0" smtClean="0">
                <a:solidFill>
                  <a:srgbClr val="FF0000"/>
                </a:solidFill>
              </a:rPr>
              <a:t>New York Times  September 21, 2013</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DF" descr="PPTDF.png"/>
          <p:cNvPicPr>
            <a:picLocks noGrp="1" noChangeAspect="1"/>
          </p:cNvPicPr>
          <p:nvPr>
            <p:ph idx="1"/>
          </p:nvPr>
        </p:nvPicPr>
        <p:blipFill>
          <a:blip r:embed="rId2" cstate="print"/>
          <a:stretch>
            <a:fillRect/>
          </a:stretch>
        </p:blipFill>
        <p:spPr>
          <a:xfrm>
            <a:off x="1295400" y="838200"/>
            <a:ext cx="6096000" cy="572933"/>
          </a:xfrm>
        </p:spPr>
      </p:pic>
      <p:pic>
        <p:nvPicPr>
          <p:cNvPr id="5" name="Snagit_PPTE0" descr="PPTE0.png"/>
          <p:cNvPicPr>
            <a:picLocks noChangeAspect="1"/>
          </p:cNvPicPr>
          <p:nvPr/>
        </p:nvPicPr>
        <p:blipFill>
          <a:blip r:embed="rId3" cstate="print"/>
          <a:stretch>
            <a:fillRect/>
          </a:stretch>
        </p:blipFill>
        <p:spPr>
          <a:xfrm>
            <a:off x="1524000" y="2286000"/>
            <a:ext cx="5393483" cy="1752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Snagit_PPTE3" descr="PPTE3.png"/>
          <p:cNvPicPr>
            <a:picLocks noGrp="1" noChangeAspect="1"/>
          </p:cNvPicPr>
          <p:nvPr>
            <p:ph idx="1"/>
          </p:nvPr>
        </p:nvPicPr>
        <p:blipFill>
          <a:blip r:embed="rId2" cstate="print"/>
          <a:stretch>
            <a:fillRect/>
          </a:stretch>
        </p:blipFill>
        <p:spPr>
          <a:xfrm>
            <a:off x="990600" y="381000"/>
            <a:ext cx="7161905" cy="2447619"/>
          </a:xfrm>
        </p:spPr>
      </p:pic>
      <p:sp>
        <p:nvSpPr>
          <p:cNvPr id="4" name="TextBox 3"/>
          <p:cNvSpPr txBox="1"/>
          <p:nvPr/>
        </p:nvSpPr>
        <p:spPr>
          <a:xfrm>
            <a:off x="1143000" y="6400800"/>
            <a:ext cx="6553200" cy="369332"/>
          </a:xfrm>
          <a:prstGeom prst="rect">
            <a:avLst/>
          </a:prstGeom>
          <a:noFill/>
        </p:spPr>
        <p:txBody>
          <a:bodyPr wrap="square" rtlCol="0">
            <a:spAutoFit/>
          </a:bodyPr>
          <a:lstStyle/>
          <a:p>
            <a:pPr algn="ctr"/>
            <a:r>
              <a:rPr lang="en-US" dirty="0" smtClean="0">
                <a:solidFill>
                  <a:srgbClr val="FF0000"/>
                </a:solidFill>
              </a:rPr>
              <a:t>Journal of Personality and Social Psychology, 2008, Vol. 94, No. 5</a:t>
            </a:r>
            <a:endParaRPr lang="en-US" dirty="0">
              <a:solidFill>
                <a:srgbClr val="FF0000"/>
              </a:solidFill>
            </a:endParaRPr>
          </a:p>
        </p:txBody>
      </p:sp>
      <p:pic>
        <p:nvPicPr>
          <p:cNvPr id="6" name="Snagit_PPTE5" descr="PPTE5.png"/>
          <p:cNvPicPr>
            <a:picLocks noChangeAspect="1"/>
          </p:cNvPicPr>
          <p:nvPr/>
        </p:nvPicPr>
        <p:blipFill>
          <a:blip r:embed="rId3" cstate="print"/>
          <a:stretch>
            <a:fillRect/>
          </a:stretch>
        </p:blipFill>
        <p:spPr>
          <a:xfrm>
            <a:off x="762000" y="3200400"/>
            <a:ext cx="7571429" cy="253333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754562"/>
          </a:xfrm>
        </p:spPr>
        <p:txBody>
          <a:bodyPr>
            <a:normAutofit/>
          </a:bodyPr>
          <a:lstStyle/>
          <a:p>
            <a:r>
              <a:rPr lang="en-US" b="1" dirty="0" smtClean="0">
                <a:solidFill>
                  <a:srgbClr val="FFC000"/>
                </a:solidFill>
              </a:rPr>
              <a:t>BREAKING GOD’S LAW HAS NOTHING TO DO WITH LEGAL PRONOUNCEMNTS—IT HAS EVERYTHING TO DO WITH REAPING CONSEQUENCES!</a:t>
            </a:r>
            <a:r>
              <a:rPr lang="en-US" dirty="0" smtClean="0"/>
              <a:t/>
            </a:r>
            <a:br>
              <a:rPr lang="en-US" dirty="0" smtClean="0"/>
            </a:br>
            <a:endParaRPr lang="en-US" dirty="0"/>
          </a:p>
        </p:txBody>
      </p:sp>
      <p:sp>
        <p:nvSpPr>
          <p:cNvPr id="3" name="Content Placeholder 2"/>
          <p:cNvSpPr>
            <a:spLocks noGrp="1"/>
          </p:cNvSpPr>
          <p:nvPr>
            <p:ph idx="1"/>
          </p:nvPr>
        </p:nvSpPr>
        <p:spPr>
          <a:xfrm>
            <a:off x="457200" y="5410200"/>
            <a:ext cx="8229600" cy="715963"/>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b="1" dirty="0" smtClean="0">
                <a:solidFill>
                  <a:srgbClr val="FFC000"/>
                </a:solidFill>
              </a:rPr>
              <a:t>REVIEW</a:t>
            </a:r>
            <a:endParaRPr lang="en-US" sz="3200" dirty="0"/>
          </a:p>
        </p:txBody>
      </p:sp>
      <p:sp>
        <p:nvSpPr>
          <p:cNvPr id="3" name="Content Placeholder 2"/>
          <p:cNvSpPr>
            <a:spLocks noGrp="1"/>
          </p:cNvSpPr>
          <p:nvPr>
            <p:ph idx="1"/>
          </p:nvPr>
        </p:nvSpPr>
        <p:spPr>
          <a:xfrm>
            <a:off x="457200" y="990600"/>
            <a:ext cx="8229600" cy="5715000"/>
          </a:xfrm>
        </p:spPr>
        <p:txBody>
          <a:bodyPr>
            <a:normAutofit/>
          </a:bodyPr>
          <a:lstStyle/>
          <a:p>
            <a:pPr>
              <a:buNone/>
            </a:pPr>
            <a:r>
              <a:rPr lang="en-US" sz="2000" b="1" dirty="0" smtClean="0">
                <a:solidFill>
                  <a:srgbClr val="FFFF00"/>
                </a:solidFill>
              </a:rPr>
              <a:t>The parable of grafting of a branch onto a  grape vine in John 15 gives us an illustration of how Christ’s overcoming of the MGE’s can be applied to us.  Science has clearly demonstrated that the grafted branch (humanity) can overcome MGE’s only by the miRNA’s that it receives from the stem of the vine which represents Christ.</a:t>
            </a:r>
          </a:p>
          <a:p>
            <a:pPr>
              <a:buNone/>
            </a:pPr>
            <a:endParaRPr lang="en-US" sz="2000" b="1" dirty="0" smtClean="0">
              <a:solidFill>
                <a:srgbClr val="FFFF00"/>
              </a:solidFill>
            </a:endParaRPr>
          </a:p>
          <a:p>
            <a:pPr>
              <a:buNone/>
            </a:pPr>
            <a:r>
              <a:rPr lang="en-US" sz="2000" b="1" dirty="0" smtClean="0">
                <a:solidFill>
                  <a:srgbClr val="FFFF00"/>
                </a:solidFill>
              </a:rPr>
              <a:t>Sequestering the MGE’s does not eliminate them from the cell.  Nor does it replace the code that has been destroyed by the MGE infestation. </a:t>
            </a:r>
          </a:p>
          <a:p>
            <a:pPr>
              <a:buNone/>
            </a:pPr>
            <a:endParaRPr lang="en-US" sz="2000" b="1" dirty="0" smtClean="0">
              <a:solidFill>
                <a:srgbClr val="FFFF00"/>
              </a:solidFill>
            </a:endParaRPr>
          </a:p>
          <a:p>
            <a:pPr>
              <a:buNone/>
            </a:pPr>
            <a:r>
              <a:rPr lang="en-US" sz="2000" b="1" dirty="0" smtClean="0">
                <a:solidFill>
                  <a:srgbClr val="FFFF00"/>
                </a:solidFill>
              </a:rPr>
              <a:t>Christ became the “first fruit” to undergo removal of the MGE’s.  This occurred on the cross and caused the death of the Son of God. </a:t>
            </a:r>
          </a:p>
          <a:p>
            <a:pPr>
              <a:buNone/>
            </a:pPr>
            <a:endParaRPr lang="en-US" sz="2000" b="1" dirty="0" smtClean="0">
              <a:solidFill>
                <a:srgbClr val="FFFF00"/>
              </a:solidFill>
            </a:endParaRPr>
          </a:p>
          <a:p>
            <a:pPr>
              <a:buNone/>
            </a:pPr>
            <a:r>
              <a:rPr lang="en-US" sz="2000" b="1" dirty="0" smtClean="0">
                <a:solidFill>
                  <a:srgbClr val="FFFF00"/>
                </a:solidFill>
              </a:rPr>
              <a:t>His resurrection and ascension up into heaven is the ultimate proof that the plan was successful in the complete removal of the MGE’s.  The incredible part is not only that it could be done in the first place, but also that it was accomplished without changing who Christ was—for He is “the same yesterday, today and tomorrow”.</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638800"/>
          </a:xfrm>
        </p:spPr>
        <p:txBody>
          <a:bodyPr anchor="ctr">
            <a:normAutofit/>
          </a:bodyPr>
          <a:lstStyle/>
          <a:p>
            <a:pPr>
              <a:buNone/>
            </a:pPr>
            <a:r>
              <a:rPr lang="en-US" sz="2400" dirty="0" smtClean="0">
                <a:solidFill>
                  <a:srgbClr val="FFFF00"/>
                </a:solidFill>
              </a:rPr>
              <a:t>Be not deceived; God is not mocked: for whatever a man sows, that shall he also reap.</a:t>
            </a:r>
            <a:br>
              <a:rPr lang="en-US" sz="2400" dirty="0" smtClean="0">
                <a:solidFill>
                  <a:srgbClr val="FFFF00"/>
                </a:solidFill>
              </a:rPr>
            </a:br>
            <a:r>
              <a:rPr lang="en-US" sz="2400" dirty="0" smtClean="0">
                <a:solidFill>
                  <a:srgbClr val="FFFF00"/>
                </a:solidFill>
              </a:rPr>
              <a:t>					</a:t>
            </a:r>
            <a:r>
              <a:rPr lang="en-US" sz="2400" dirty="0" smtClean="0">
                <a:solidFill>
                  <a:srgbClr val="92D050"/>
                </a:solidFill>
              </a:rPr>
              <a:t>(Galatians 6:7 AKJV)</a:t>
            </a:r>
          </a:p>
          <a:p>
            <a:pPr>
              <a:buNone/>
            </a:pPr>
            <a:endParaRPr lang="en-US" sz="2400" dirty="0" smtClean="0">
              <a:solidFill>
                <a:srgbClr val="92D050"/>
              </a:solidFill>
            </a:endParaRPr>
          </a:p>
          <a:p>
            <a:pPr>
              <a:buNone/>
            </a:pPr>
            <a:r>
              <a:rPr lang="en-US" sz="2400" dirty="0" smtClean="0">
                <a:solidFill>
                  <a:srgbClr val="FFFF00"/>
                </a:solidFill>
              </a:rPr>
              <a:t>For sin pays its wage---death; but God's free gift is eternal life in union with Christ Jesus our Lord. </a:t>
            </a:r>
            <a:br>
              <a:rPr lang="en-US" sz="2400" dirty="0" smtClean="0">
                <a:solidFill>
                  <a:srgbClr val="FFFF00"/>
                </a:solidFill>
              </a:rPr>
            </a:br>
            <a:r>
              <a:rPr lang="en-US" sz="2400" dirty="0" smtClean="0">
                <a:solidFill>
                  <a:srgbClr val="FFFF00"/>
                </a:solidFill>
              </a:rPr>
              <a:t>					</a:t>
            </a:r>
            <a:r>
              <a:rPr lang="en-US" sz="2400" dirty="0" smtClean="0">
                <a:solidFill>
                  <a:srgbClr val="92D050"/>
                </a:solidFill>
              </a:rPr>
              <a:t>(Romans 6:23 GNB)</a:t>
            </a:r>
          </a:p>
          <a:p>
            <a:pPr>
              <a:buNone/>
            </a:pPr>
            <a:endParaRPr lang="en-US" sz="2400" dirty="0" smtClean="0">
              <a:solidFill>
                <a:srgbClr val="92D050"/>
              </a:solidFill>
            </a:endParaRPr>
          </a:p>
          <a:p>
            <a:pPr>
              <a:buNone/>
            </a:pPr>
            <a:r>
              <a:rPr lang="en-US" sz="2400" dirty="0" smtClean="0">
                <a:solidFill>
                  <a:srgbClr val="FF0000"/>
                </a:solidFill>
              </a:rPr>
              <a:t>I will give you the keys of the kingdom of heaven; whatever you bind on earth will be bound in heaven, and whatever you loose on earth will be loosed in heaven. </a:t>
            </a:r>
            <a:br>
              <a:rPr lang="en-US" sz="2400" dirty="0" smtClean="0">
                <a:solidFill>
                  <a:srgbClr val="FF0000"/>
                </a:solidFill>
              </a:rPr>
            </a:br>
            <a:r>
              <a:rPr lang="en-US" sz="2400" dirty="0" smtClean="0">
                <a:solidFill>
                  <a:srgbClr val="FF0000"/>
                </a:solidFill>
              </a:rPr>
              <a:t>					</a:t>
            </a:r>
            <a:r>
              <a:rPr lang="en-US" sz="2400" dirty="0" smtClean="0">
                <a:solidFill>
                  <a:srgbClr val="92D050"/>
                </a:solidFill>
              </a:rPr>
              <a:t>(Matthew 16:19 NIV)</a:t>
            </a:r>
            <a:r>
              <a:rPr lang="en-US" sz="2400" dirty="0" smtClean="0"/>
              <a:t/>
            </a:r>
            <a:br>
              <a:rPr lang="en-US" sz="2400" dirty="0" smtClean="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And if any man hear my words, and believe not, </a:t>
            </a:r>
            <a:r>
              <a:rPr lang="en-US" u="sng" dirty="0" smtClean="0">
                <a:solidFill>
                  <a:srgbClr val="FF0000"/>
                </a:solidFill>
              </a:rPr>
              <a:t>I judge him not: for I came not to judge the world, but to</a:t>
            </a:r>
            <a:r>
              <a:rPr lang="en-US" dirty="0" smtClean="0">
                <a:solidFill>
                  <a:srgbClr val="FF0000"/>
                </a:solidFill>
              </a:rPr>
              <a:t> </a:t>
            </a:r>
            <a:r>
              <a:rPr lang="en-US" u="sng" dirty="0" smtClean="0">
                <a:solidFill>
                  <a:srgbClr val="FF0000"/>
                </a:solidFill>
              </a:rPr>
              <a:t>save the world</a:t>
            </a:r>
            <a:r>
              <a:rPr lang="en-US" dirty="0" smtClean="0">
                <a:solidFill>
                  <a:srgbClr val="FF0000"/>
                </a:solidFill>
              </a:rPr>
              <a:t>. He that rejects me, and receives not my words, has one that judges him: the word that I have spoken, the same shall judge him in the last day.</a:t>
            </a:r>
          </a:p>
          <a:p>
            <a:pPr>
              <a:buNone/>
            </a:pPr>
            <a:r>
              <a:rPr lang="en-US" dirty="0" smtClean="0">
                <a:solidFill>
                  <a:srgbClr val="92D050"/>
                </a:solidFill>
              </a:rPr>
              <a:t>					(John 12:47-48 AKJV)</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019800"/>
          </a:xfrm>
        </p:spPr>
        <p:txBody>
          <a:bodyPr anchor="ctr">
            <a:normAutofit/>
          </a:bodyPr>
          <a:lstStyle/>
          <a:p>
            <a:pPr>
              <a:buNone/>
            </a:pPr>
            <a:r>
              <a:rPr lang="en-US" sz="2800" dirty="0" smtClean="0">
                <a:solidFill>
                  <a:srgbClr val="FF0000"/>
                </a:solidFill>
              </a:rPr>
              <a:t>And this is the condemnation, that light is come into the world, and men loved darkness rather than light, because their deeds were evil. </a:t>
            </a:r>
            <a:r>
              <a:rPr lang="en-US" sz="2800" u="sng" dirty="0" smtClean="0">
                <a:solidFill>
                  <a:srgbClr val="FF0000"/>
                </a:solidFill>
              </a:rPr>
              <a:t>For every one that does evil hates the light, neither comes to the light, lest his deeds should be reproved. But he that does truth comes to the light, that his deeds may be made manifest, that they are worked in God</a:t>
            </a:r>
            <a:r>
              <a:rPr lang="en-US" sz="2800" dirty="0" smtClean="0">
                <a:solidFill>
                  <a:srgbClr val="FF0000"/>
                </a:solidFill>
              </a:rPr>
              <a:t>.</a:t>
            </a:r>
          </a:p>
          <a:p>
            <a:pPr>
              <a:buNone/>
            </a:pPr>
            <a:r>
              <a:rPr lang="en-US" sz="2800" dirty="0" smtClean="0">
                <a:solidFill>
                  <a:srgbClr val="92D050"/>
                </a:solidFill>
              </a:rPr>
              <a:t>						(John 3:19-21 AKJV)</a:t>
            </a:r>
            <a:endParaRPr lang="en-US" sz="2800" dirty="0" smtClean="0">
              <a:solidFill>
                <a:srgbClr val="FFFF00"/>
              </a:solidFill>
            </a:endParaRPr>
          </a:p>
          <a:p>
            <a:pPr>
              <a:buNone/>
            </a:pPr>
            <a:r>
              <a:rPr lang="en-US" sz="2800" dirty="0" smtClean="0">
                <a:solidFill>
                  <a:srgbClr val="FFFF00"/>
                </a:solidFill>
              </a:rPr>
              <a:t>Whoever is evil must go on doing evil, and whoever is filthy must go on being filthy; whoever is good must go on doing good, and whoever is holy must go on being holy.“ 		</a:t>
            </a:r>
            <a:r>
              <a:rPr lang="en-US" sz="2800" dirty="0" smtClean="0">
                <a:solidFill>
                  <a:srgbClr val="92D050"/>
                </a:solidFill>
              </a:rPr>
              <a:t>(Revelation 22:11 GNB)</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rgbClr val="FFC000"/>
                </a:solidFill>
              </a:rPr>
              <a:t>ARE WE EXPECTED TO DO SOMETHING IN OUR SALVATION?</a:t>
            </a:r>
            <a:endParaRPr lang="en-US" dirty="0">
              <a:solidFill>
                <a:srgbClr val="FFC000"/>
              </a:solidFill>
            </a:endParaRPr>
          </a:p>
        </p:txBody>
      </p:sp>
      <p:sp>
        <p:nvSpPr>
          <p:cNvPr id="3" name="Content Placeholder 2"/>
          <p:cNvSpPr>
            <a:spLocks noGrp="1"/>
          </p:cNvSpPr>
          <p:nvPr>
            <p:ph idx="1"/>
          </p:nvPr>
        </p:nvSpPr>
        <p:spPr>
          <a:xfrm>
            <a:off x="457200" y="1600200"/>
            <a:ext cx="8229600" cy="4525963"/>
          </a:xfrm>
        </p:spPr>
        <p:txBody>
          <a:bodyPr anchor="ctr"/>
          <a:lstStyle/>
          <a:p>
            <a:pPr marL="514350" lvl="0" indent="-514350">
              <a:buFont typeface="+mj-lt"/>
              <a:buAutoNum type="arabicPeriod"/>
            </a:pPr>
            <a:r>
              <a:rPr lang="en-US" sz="3600" b="1" dirty="0" smtClean="0">
                <a:solidFill>
                  <a:srgbClr val="FFFF00"/>
                </a:solidFill>
              </a:rPr>
              <a:t> Remain under</a:t>
            </a:r>
          </a:p>
          <a:p>
            <a:pPr marL="514350" lvl="0" indent="-514350">
              <a:buFont typeface="+mj-lt"/>
              <a:buAutoNum type="arabicPeriod"/>
            </a:pPr>
            <a:endParaRPr lang="en-US" sz="3600" b="1" dirty="0" smtClean="0">
              <a:solidFill>
                <a:srgbClr val="FFFF00"/>
              </a:solidFill>
            </a:endParaRPr>
          </a:p>
          <a:p>
            <a:pPr marL="514350" indent="-514350">
              <a:buFont typeface="+mj-lt"/>
              <a:buAutoNum type="arabicPeriod"/>
            </a:pPr>
            <a:r>
              <a:rPr lang="en-US" sz="3600" b="1" dirty="0" smtClean="0">
                <a:solidFill>
                  <a:srgbClr val="FFFF00"/>
                </a:solidFill>
              </a:rPr>
              <a:t>Keep the Sabbath</a:t>
            </a:r>
          </a:p>
          <a:p>
            <a:pPr marL="514350" indent="-514350">
              <a:buFont typeface="+mj-lt"/>
              <a:buAutoNum type="arabicPeriod"/>
            </a:pPr>
            <a:endParaRPr lang="en-US" sz="3600" b="1" dirty="0" smtClean="0">
              <a:solidFill>
                <a:srgbClr val="FFFF00"/>
              </a:solidFill>
            </a:endParaRPr>
          </a:p>
          <a:p>
            <a:pPr marL="514350" lvl="0" indent="-514350">
              <a:buFont typeface="+mj-lt"/>
              <a:buAutoNum type="arabicPeriod"/>
            </a:pPr>
            <a:r>
              <a:rPr lang="en-US" sz="3600" b="1" dirty="0" smtClean="0">
                <a:solidFill>
                  <a:srgbClr val="FFFF00"/>
                </a:solidFill>
              </a:rPr>
              <a:t>Tell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rPr>
              <a:t>Remain Under</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a:buNone/>
            </a:pPr>
            <a:r>
              <a:rPr lang="en-US" sz="2400" dirty="0" smtClean="0">
                <a:solidFill>
                  <a:srgbClr val="FFFF00"/>
                </a:solidFill>
              </a:rPr>
              <a:t>Why, my beloved, as you have always obeyed, not as in my presence only, but now much more in my absence, </a:t>
            </a:r>
            <a:r>
              <a:rPr lang="en-US" sz="2400" u="sng" dirty="0" smtClean="0">
                <a:solidFill>
                  <a:srgbClr val="FFFF00"/>
                </a:solidFill>
              </a:rPr>
              <a:t>work out your own salvation with fear and trembling</a:t>
            </a:r>
            <a:r>
              <a:rPr lang="en-US" sz="2400" dirty="0" smtClean="0">
                <a:solidFill>
                  <a:srgbClr val="FFFF00"/>
                </a:solidFill>
              </a:rPr>
              <a:t>.  For it is God which works in you both to will and to do of </a:t>
            </a:r>
            <a:r>
              <a:rPr lang="en-US" sz="2400" i="1" dirty="0" smtClean="0">
                <a:solidFill>
                  <a:srgbClr val="FFFF00"/>
                </a:solidFill>
              </a:rPr>
              <a:t>his </a:t>
            </a:r>
            <a:r>
              <a:rPr lang="en-US" sz="2400" dirty="0" smtClean="0">
                <a:solidFill>
                  <a:srgbClr val="FFFF00"/>
                </a:solidFill>
              </a:rPr>
              <a:t>good pleasure.</a:t>
            </a:r>
            <a:r>
              <a:rPr lang="en-US" sz="2400" dirty="0" smtClean="0">
                <a:solidFill>
                  <a:srgbClr val="92D050"/>
                </a:solidFill>
              </a:rPr>
              <a:t>												(Philippians 2:12-13 AKJV)</a:t>
            </a:r>
          </a:p>
          <a:p>
            <a:pPr>
              <a:buNone/>
            </a:pPr>
            <a:r>
              <a:rPr lang="en-US" sz="2400" u="sng" dirty="0" smtClean="0">
                <a:solidFill>
                  <a:srgbClr val="FFFF00"/>
                </a:solidFill>
              </a:rPr>
              <a:t>Whereunto I also labor, striving according to his working, which works in me mightily</a:t>
            </a:r>
            <a:r>
              <a:rPr lang="en-US" sz="2400" dirty="0" smtClean="0">
                <a:solidFill>
                  <a:srgbClr val="FFFF00"/>
                </a:solidFill>
              </a:rPr>
              <a:t>.</a:t>
            </a:r>
          </a:p>
          <a:p>
            <a:pPr>
              <a:buNone/>
            </a:pPr>
            <a:r>
              <a:rPr lang="en-US" sz="2400" dirty="0" smtClean="0">
                <a:solidFill>
                  <a:srgbClr val="92D050"/>
                </a:solidFill>
              </a:rPr>
              <a:t>						(Colossians 1:29 AKJV)</a:t>
            </a:r>
          </a:p>
          <a:p>
            <a:pPr>
              <a:buNone/>
            </a:pPr>
            <a:r>
              <a:rPr lang="en-US" sz="2400" u="sng" dirty="0" smtClean="0">
                <a:solidFill>
                  <a:srgbClr val="FFFF00"/>
                </a:solidFill>
              </a:rPr>
              <a:t>To get this done I toil and struggle, using the mighty strength which Christ supplies and which is at work in me. </a:t>
            </a:r>
            <a:endParaRPr lang="en-US" sz="2400" dirty="0" smtClean="0">
              <a:solidFill>
                <a:srgbClr val="FFFF00"/>
              </a:solidFill>
            </a:endParaRPr>
          </a:p>
          <a:p>
            <a:pPr>
              <a:buNone/>
            </a:pPr>
            <a:r>
              <a:rPr lang="en-US" sz="2400" dirty="0" smtClean="0">
                <a:solidFill>
                  <a:srgbClr val="92D050"/>
                </a:solidFill>
              </a:rPr>
              <a:t>						(Colossians 1:29 GNB)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WHAT DO WE “TOIL AND STRUGGLE” WITH -- IF NOT GRACE OR WORKS?</a:t>
            </a:r>
            <a:endParaRPr lang="en-US" sz="2800" dirty="0"/>
          </a:p>
        </p:txBody>
      </p:sp>
      <p:sp>
        <p:nvSpPr>
          <p:cNvPr id="3" name="Content Placeholder 2"/>
          <p:cNvSpPr>
            <a:spLocks noGrp="1"/>
          </p:cNvSpPr>
          <p:nvPr>
            <p:ph idx="1"/>
          </p:nvPr>
        </p:nvSpPr>
        <p:spPr/>
        <p:txBody>
          <a:bodyPr>
            <a:normAutofit/>
          </a:bodyPr>
          <a:lstStyle/>
          <a:p>
            <a:pPr>
              <a:buNone/>
            </a:pPr>
            <a:r>
              <a:rPr lang="en-US" sz="2000" dirty="0" smtClean="0">
                <a:solidFill>
                  <a:srgbClr val="FFFF00"/>
                </a:solidFill>
              </a:rPr>
              <a:t>James, a servant of God and of the Lord Jesus Christ, to the twelve tribes which are scattered abroad, greeting. </a:t>
            </a:r>
            <a:r>
              <a:rPr lang="en-US" sz="2000" u="sng" dirty="0" smtClean="0">
                <a:solidFill>
                  <a:srgbClr val="FFFF00"/>
                </a:solidFill>
              </a:rPr>
              <a:t>My brothers, count it all joy when you fall into divers temptations; Knowing </a:t>
            </a:r>
            <a:r>
              <a:rPr lang="en-US" sz="2000" i="1" u="sng" dirty="0" smtClean="0">
                <a:solidFill>
                  <a:srgbClr val="FFFF00"/>
                </a:solidFill>
              </a:rPr>
              <a:t>this, </a:t>
            </a:r>
            <a:r>
              <a:rPr lang="en-US" sz="2000" u="sng" dirty="0" smtClean="0">
                <a:solidFill>
                  <a:srgbClr val="FFFF00"/>
                </a:solidFill>
              </a:rPr>
              <a:t>that the trying of your faith works patience.  But let patience have </a:t>
            </a:r>
            <a:r>
              <a:rPr lang="en-US" sz="2000" i="1" u="sng" dirty="0" smtClean="0">
                <a:solidFill>
                  <a:srgbClr val="FFFF00"/>
                </a:solidFill>
              </a:rPr>
              <a:t>her </a:t>
            </a:r>
            <a:r>
              <a:rPr lang="en-US" sz="2000" u="sng" dirty="0" smtClean="0">
                <a:solidFill>
                  <a:srgbClr val="FFFF00"/>
                </a:solidFill>
              </a:rPr>
              <a:t>perfect work, that you may be perfect(</a:t>
            </a:r>
            <a:r>
              <a:rPr lang="en-US" sz="2000" i="1" u="sng" dirty="0" smtClean="0">
                <a:solidFill>
                  <a:srgbClr val="FFFF00"/>
                </a:solidFill>
              </a:rPr>
              <a:t>brought to its end, finished</a:t>
            </a:r>
            <a:r>
              <a:rPr lang="en-US" sz="2000" u="sng" dirty="0" smtClean="0">
                <a:solidFill>
                  <a:srgbClr val="FFFF00"/>
                </a:solidFill>
              </a:rPr>
              <a:t>) and entire, wanting nothing.</a:t>
            </a:r>
            <a:endParaRPr lang="en-US" sz="2000" dirty="0" smtClean="0">
              <a:solidFill>
                <a:srgbClr val="FFFF00"/>
              </a:solidFill>
            </a:endParaRPr>
          </a:p>
          <a:p>
            <a:pPr>
              <a:buNone/>
            </a:pPr>
            <a:r>
              <a:rPr lang="en-US" sz="2000" dirty="0" smtClean="0">
                <a:solidFill>
                  <a:srgbClr val="92D050"/>
                </a:solidFill>
              </a:rPr>
              <a:t>							(James 1:1-4 AKJV)</a:t>
            </a:r>
          </a:p>
          <a:p>
            <a:pPr>
              <a:buNone/>
            </a:pPr>
            <a:endParaRPr lang="en-US" sz="2000" dirty="0" smtClean="0">
              <a:solidFill>
                <a:srgbClr val="92D050"/>
              </a:solidFill>
            </a:endParaRPr>
          </a:p>
          <a:p>
            <a:pPr>
              <a:buNone/>
            </a:pPr>
            <a:r>
              <a:rPr lang="en-US" sz="2000" u="sng" dirty="0" smtClean="0">
                <a:solidFill>
                  <a:srgbClr val="FFFF00"/>
                </a:solidFill>
              </a:rPr>
              <a:t>For whom the Lord loves he chastens</a:t>
            </a:r>
            <a:r>
              <a:rPr lang="en-US" sz="2000" dirty="0" smtClean="0">
                <a:solidFill>
                  <a:srgbClr val="FFFF00"/>
                </a:solidFill>
              </a:rPr>
              <a:t>, and whips every son whom he receives. If you endure chastening, God deals with you as with sons; for what son is he whom the father chastens not? </a:t>
            </a:r>
            <a:r>
              <a:rPr lang="en-US" sz="2000" u="sng" dirty="0" smtClean="0">
                <a:solidFill>
                  <a:srgbClr val="FFFF00"/>
                </a:solidFill>
              </a:rPr>
              <a:t>But if you be without chastisement, whereof all are partakers, then are you bastards, and not sons.</a:t>
            </a:r>
            <a:endParaRPr lang="en-US" sz="2000" dirty="0" smtClean="0">
              <a:solidFill>
                <a:srgbClr val="FFFF00"/>
              </a:solidFill>
            </a:endParaRPr>
          </a:p>
          <a:p>
            <a:pPr>
              <a:buNone/>
            </a:pPr>
            <a:r>
              <a:rPr lang="en-US" sz="2000" dirty="0" smtClean="0">
                <a:solidFill>
                  <a:srgbClr val="92D050"/>
                </a:solidFill>
              </a:rPr>
              <a:t>							(Hebrews 12:6-8 AKJV)</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6A" descr="PPT6A.png"/>
          <p:cNvPicPr>
            <a:picLocks noGrp="1" noChangeAspect="1"/>
          </p:cNvPicPr>
          <p:nvPr>
            <p:ph idx="1"/>
          </p:nvPr>
        </p:nvPicPr>
        <p:blipFill>
          <a:blip r:embed="rId2" cstate="print"/>
          <a:stretch>
            <a:fillRect/>
          </a:stretch>
        </p:blipFill>
        <p:spPr>
          <a:xfrm>
            <a:off x="2514600" y="457200"/>
            <a:ext cx="4000000" cy="590476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chor="ctr"/>
          <a:lstStyle/>
          <a:p>
            <a:pPr>
              <a:buNone/>
            </a:pPr>
            <a:r>
              <a:rPr lang="en-US" dirty="0" smtClean="0">
                <a:solidFill>
                  <a:srgbClr val="FFFF00"/>
                </a:solidFill>
              </a:rPr>
              <a:t>But rejoice, inasmuch as ye are partakers of Christ's sufferings; that, when his glory shall be revealed, ye may be glad also with exceeding joy. </a:t>
            </a:r>
          </a:p>
          <a:p>
            <a:pPr>
              <a:buNone/>
            </a:pPr>
            <a:r>
              <a:rPr lang="en-US" dirty="0" smtClean="0">
                <a:solidFill>
                  <a:srgbClr val="92D050"/>
                </a:solidFill>
              </a:rPr>
              <a:t>						(1Peter 4:13 KJV)</a:t>
            </a:r>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7C" descr="PPT7C.png"/>
          <p:cNvPicPr>
            <a:picLocks noGrp="1" noChangeAspect="1"/>
          </p:cNvPicPr>
          <p:nvPr>
            <p:ph idx="1"/>
          </p:nvPr>
        </p:nvPicPr>
        <p:blipFill>
          <a:blip r:embed="rId2" cstate="print"/>
          <a:stretch>
            <a:fillRect/>
          </a:stretch>
        </p:blipFill>
        <p:spPr>
          <a:xfrm>
            <a:off x="533400" y="228600"/>
            <a:ext cx="8142858" cy="2476191"/>
          </a:xfrm>
        </p:spPr>
      </p:pic>
      <p:pic>
        <p:nvPicPr>
          <p:cNvPr id="5" name="Snagit_PPT7E" descr="PPT7E.png"/>
          <p:cNvPicPr>
            <a:picLocks noChangeAspect="1"/>
          </p:cNvPicPr>
          <p:nvPr/>
        </p:nvPicPr>
        <p:blipFill>
          <a:blip r:embed="rId3" cstate="print"/>
          <a:stretch>
            <a:fillRect/>
          </a:stretch>
        </p:blipFill>
        <p:spPr>
          <a:xfrm>
            <a:off x="533400" y="2723072"/>
            <a:ext cx="8153400" cy="2153728"/>
          </a:xfrm>
          <a:prstGeom prst="rect">
            <a:avLst/>
          </a:prstGeom>
        </p:spPr>
      </p:pic>
      <p:pic>
        <p:nvPicPr>
          <p:cNvPr id="6" name="Snagit_PPT80" descr="PPT80.png"/>
          <p:cNvPicPr>
            <a:picLocks noChangeAspect="1"/>
          </p:cNvPicPr>
          <p:nvPr/>
        </p:nvPicPr>
        <p:blipFill>
          <a:blip r:embed="rId4" cstate="print"/>
          <a:stretch>
            <a:fillRect/>
          </a:stretch>
        </p:blipFill>
        <p:spPr>
          <a:xfrm>
            <a:off x="6781800" y="4876800"/>
            <a:ext cx="1905000" cy="1709398"/>
          </a:xfrm>
          <a:prstGeom prst="rect">
            <a:avLst/>
          </a:prstGeom>
        </p:spPr>
      </p:pic>
      <p:pic>
        <p:nvPicPr>
          <p:cNvPr id="7" name="Snagit_PPT81" descr="PPT81.png"/>
          <p:cNvPicPr>
            <a:picLocks noChangeAspect="1"/>
          </p:cNvPicPr>
          <p:nvPr/>
        </p:nvPicPr>
        <p:blipFill>
          <a:blip r:embed="rId5" cstate="print"/>
          <a:stretch>
            <a:fillRect/>
          </a:stretch>
        </p:blipFill>
        <p:spPr>
          <a:xfrm>
            <a:off x="1676400" y="5486400"/>
            <a:ext cx="1838095" cy="22857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BC" descr="PPT3BC.png"/>
          <p:cNvPicPr>
            <a:picLocks noGrp="1" noChangeAspect="1"/>
          </p:cNvPicPr>
          <p:nvPr>
            <p:ph idx="1"/>
          </p:nvPr>
        </p:nvPicPr>
        <p:blipFill>
          <a:blip r:embed="rId2" cstate="print"/>
          <a:stretch>
            <a:fillRect/>
          </a:stretch>
        </p:blipFill>
        <p:spPr>
          <a:xfrm>
            <a:off x="609600" y="304800"/>
            <a:ext cx="7895239" cy="3123810"/>
          </a:xfrm>
        </p:spPr>
      </p:pic>
      <p:pic>
        <p:nvPicPr>
          <p:cNvPr id="5" name="Snagit_PPT3BE" descr="PPT3BE.png"/>
          <p:cNvPicPr>
            <a:picLocks noChangeAspect="1"/>
          </p:cNvPicPr>
          <p:nvPr/>
        </p:nvPicPr>
        <p:blipFill>
          <a:blip r:embed="rId3" cstate="print"/>
          <a:stretch>
            <a:fillRect/>
          </a:stretch>
        </p:blipFill>
        <p:spPr>
          <a:xfrm>
            <a:off x="2667000" y="3581400"/>
            <a:ext cx="3276600" cy="21166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800" b="1" dirty="0" smtClean="0">
                <a:solidFill>
                  <a:srgbClr val="FFC000"/>
                </a:solidFill>
              </a:rPr>
              <a:t>DEFINITIONS</a:t>
            </a:r>
            <a:endParaRPr lang="en-US" sz="2800" dirty="0"/>
          </a:p>
        </p:txBody>
      </p:sp>
      <p:sp>
        <p:nvSpPr>
          <p:cNvPr id="3" name="Content Placeholder 2"/>
          <p:cNvSpPr>
            <a:spLocks noGrp="1"/>
          </p:cNvSpPr>
          <p:nvPr>
            <p:ph idx="1"/>
          </p:nvPr>
        </p:nvSpPr>
        <p:spPr>
          <a:xfrm>
            <a:off x="457200" y="914400"/>
            <a:ext cx="8229600" cy="5715000"/>
          </a:xfrm>
        </p:spPr>
        <p:txBody>
          <a:bodyPr>
            <a:normAutofit/>
          </a:bodyPr>
          <a:lstStyle/>
          <a:p>
            <a:pPr>
              <a:buNone/>
            </a:pPr>
            <a:r>
              <a:rPr lang="en-US" sz="2400" b="1" dirty="0" smtClean="0">
                <a:solidFill>
                  <a:srgbClr val="FFC000"/>
                </a:solidFill>
              </a:rPr>
              <a:t>SIN:  </a:t>
            </a:r>
            <a:r>
              <a:rPr lang="en-US" sz="2400" b="1" dirty="0" smtClean="0">
                <a:solidFill>
                  <a:srgbClr val="FFFF00"/>
                </a:solidFill>
              </a:rPr>
              <a:t>The unauthorized changing of God’s information systems (or Law)  through the addition or deletion of code in the human genome.</a:t>
            </a:r>
          </a:p>
          <a:p>
            <a:pPr>
              <a:buNone/>
            </a:pPr>
            <a:r>
              <a:rPr lang="en-US" sz="2000" b="1" dirty="0" smtClean="0">
                <a:solidFill>
                  <a:srgbClr val="FFFF00"/>
                </a:solidFill>
              </a:rPr>
              <a:t>Whoever commits sin transgresses also the law: for sin is the transgression of the law.					</a:t>
            </a:r>
            <a:r>
              <a:rPr lang="en-US" sz="2000" b="1" dirty="0" smtClean="0">
                <a:solidFill>
                  <a:srgbClr val="92D050"/>
                </a:solidFill>
              </a:rPr>
              <a:t>(1 John 3:4 AKJV)</a:t>
            </a:r>
          </a:p>
          <a:p>
            <a:pPr>
              <a:buNone/>
            </a:pPr>
            <a:endParaRPr lang="en-US" sz="2000" b="1" dirty="0" smtClean="0">
              <a:solidFill>
                <a:srgbClr val="92D050"/>
              </a:solidFill>
            </a:endParaRPr>
          </a:p>
          <a:p>
            <a:pPr>
              <a:buNone/>
            </a:pPr>
            <a:r>
              <a:rPr lang="en-US" sz="2400" b="1" dirty="0" smtClean="0">
                <a:solidFill>
                  <a:srgbClr val="FFC000"/>
                </a:solidFill>
              </a:rPr>
              <a:t>INIQUITY: </a:t>
            </a:r>
            <a:r>
              <a:rPr lang="en-US" sz="2400" b="1" dirty="0" smtClean="0">
                <a:solidFill>
                  <a:srgbClr val="FFFF00"/>
                </a:solidFill>
              </a:rPr>
              <a:t>MGE’s</a:t>
            </a:r>
          </a:p>
          <a:p>
            <a:pPr>
              <a:buNone/>
            </a:pPr>
            <a:endParaRPr lang="en-US" sz="2400" b="1" dirty="0" smtClean="0">
              <a:solidFill>
                <a:srgbClr val="FFFF00"/>
              </a:solidFill>
            </a:endParaRPr>
          </a:p>
          <a:p>
            <a:pPr>
              <a:buNone/>
            </a:pPr>
            <a:r>
              <a:rPr lang="en-US" sz="2400" b="1" dirty="0" smtClean="0">
                <a:solidFill>
                  <a:srgbClr val="FFC000"/>
                </a:solidFill>
              </a:rPr>
              <a:t>KINDGOM OF GOD:</a:t>
            </a:r>
          </a:p>
          <a:p>
            <a:pPr>
              <a:buNone/>
            </a:pPr>
            <a:r>
              <a:rPr lang="en-US" sz="2000" b="1" dirty="0" smtClean="0">
                <a:solidFill>
                  <a:srgbClr val="FFFF00"/>
                </a:solidFill>
              </a:rPr>
              <a:t>And when he was demanded of the Pharisees, when the kingdom of God should come, he answered them and said</a:t>
            </a:r>
            <a:r>
              <a:rPr lang="en-US" sz="2000" b="1" dirty="0" smtClean="0">
                <a:solidFill>
                  <a:srgbClr val="FF0000"/>
                </a:solidFill>
              </a:rPr>
              <a:t>, </a:t>
            </a:r>
            <a:r>
              <a:rPr lang="en-US" sz="2000" b="1" u="sng" dirty="0" smtClean="0">
                <a:solidFill>
                  <a:srgbClr val="FF0000"/>
                </a:solidFill>
              </a:rPr>
              <a:t>The kingdom of God comes not with observation: Neither shall they say, See here! or, see there! for, behold, the kingdom of God is within you</a:t>
            </a:r>
            <a:r>
              <a:rPr lang="en-US" sz="2000" b="1" dirty="0" smtClean="0">
                <a:solidFill>
                  <a:srgbClr val="FF0000"/>
                </a:solidFill>
              </a:rPr>
              <a:t>.</a:t>
            </a:r>
            <a:endParaRPr lang="en-US" sz="2000" dirty="0" smtClean="0">
              <a:solidFill>
                <a:srgbClr val="FF0000"/>
              </a:solidFill>
            </a:endParaRPr>
          </a:p>
          <a:p>
            <a:pPr>
              <a:buNone/>
            </a:pPr>
            <a:r>
              <a:rPr lang="en-US" sz="2000" b="1" dirty="0" smtClean="0">
                <a:solidFill>
                  <a:srgbClr val="92D050"/>
                </a:solidFill>
              </a:rPr>
              <a:t>							(Luke 17:20-21 AKJV)</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rPr>
              <a:t>Heterochromatin</a:t>
            </a:r>
            <a:endParaRPr lang="en-US" sz="4000" dirty="0">
              <a:solidFill>
                <a:srgbClr val="FF0000"/>
              </a:solidFill>
            </a:endParaRPr>
          </a:p>
        </p:txBody>
      </p:sp>
      <p:pic>
        <p:nvPicPr>
          <p:cNvPr id="4" name="Content Placeholder 3" descr="Difference-Between-Euchromatin-and-Heterochromatin-2.jpg"/>
          <p:cNvPicPr>
            <a:picLocks noGrp="1" noChangeAspect="1"/>
          </p:cNvPicPr>
          <p:nvPr>
            <p:ph idx="1"/>
          </p:nvPr>
        </p:nvPicPr>
        <p:blipFill>
          <a:blip r:embed="rId2" cstate="print"/>
          <a:stretch>
            <a:fillRect/>
          </a:stretch>
        </p:blipFill>
        <p:spPr>
          <a:xfrm>
            <a:off x="2057400" y="1219200"/>
            <a:ext cx="4876799" cy="4841714"/>
          </a:xfrm>
        </p:spPr>
      </p:pic>
    </p:spTree>
    <p:extLst>
      <p:ext uri="{BB962C8B-B14F-4D97-AF65-F5344CB8AC3E}">
        <p14:creationId xmlns:p14="http://schemas.microsoft.com/office/powerpoint/2010/main" xmlns="" val="8118289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DC" descr="PPT1DC.png"/>
          <p:cNvPicPr>
            <a:picLocks noGrp="1" noChangeAspect="1"/>
          </p:cNvPicPr>
          <p:nvPr>
            <p:ph idx="1"/>
          </p:nvPr>
        </p:nvPicPr>
        <p:blipFill>
          <a:blip r:embed="rId2" cstate="print"/>
          <a:stretch>
            <a:fillRect/>
          </a:stretch>
        </p:blipFill>
        <p:spPr>
          <a:xfrm>
            <a:off x="1447800" y="1066800"/>
            <a:ext cx="6363685" cy="47244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a:buNone/>
            </a:pPr>
            <a:r>
              <a:rPr lang="en-US" sz="2800" dirty="0" smtClean="0">
                <a:solidFill>
                  <a:srgbClr val="FFFF00"/>
                </a:solidFill>
              </a:rPr>
              <a:t>Then said Jesus to his disciples</a:t>
            </a:r>
            <a:r>
              <a:rPr lang="en-US" sz="2800" dirty="0" smtClean="0">
                <a:solidFill>
                  <a:srgbClr val="FF0000"/>
                </a:solidFill>
              </a:rPr>
              <a:t>, If any </a:t>
            </a:r>
            <a:r>
              <a:rPr lang="en-US" sz="2800" i="1" dirty="0" smtClean="0">
                <a:solidFill>
                  <a:srgbClr val="FF0000"/>
                </a:solidFill>
              </a:rPr>
              <a:t>man </a:t>
            </a:r>
            <a:r>
              <a:rPr lang="en-US" sz="2800" dirty="0" smtClean="0">
                <a:solidFill>
                  <a:srgbClr val="FF0000"/>
                </a:solidFill>
              </a:rPr>
              <a:t>will come after me, </a:t>
            </a:r>
            <a:r>
              <a:rPr lang="en-US" sz="2800" u="sng" dirty="0" smtClean="0">
                <a:solidFill>
                  <a:srgbClr val="FF0000"/>
                </a:solidFill>
              </a:rPr>
              <a:t>let him deny himself, and take up his cross</a:t>
            </a:r>
            <a:r>
              <a:rPr lang="en-US" sz="2800" dirty="0" smtClean="0">
                <a:solidFill>
                  <a:srgbClr val="FF0000"/>
                </a:solidFill>
              </a:rPr>
              <a:t>, and follow me.</a:t>
            </a:r>
            <a:r>
              <a:rPr lang="en-US" sz="2800" dirty="0" smtClean="0">
                <a:solidFill>
                  <a:srgbClr val="FFFF00"/>
                </a:solidFill>
              </a:rPr>
              <a:t>			</a:t>
            </a:r>
            <a:r>
              <a:rPr lang="en-US" sz="2800" dirty="0" smtClean="0">
                <a:solidFill>
                  <a:srgbClr val="92D050"/>
                </a:solidFill>
              </a:rPr>
              <a:t>(Matthew 16:24 AKJV)</a:t>
            </a:r>
          </a:p>
          <a:p>
            <a:pPr>
              <a:buNone/>
            </a:pPr>
            <a:endParaRPr lang="en-US" sz="2800" dirty="0" smtClean="0">
              <a:solidFill>
                <a:srgbClr val="92D050"/>
              </a:solidFill>
            </a:endParaRPr>
          </a:p>
          <a:p>
            <a:pPr>
              <a:buNone/>
            </a:pPr>
            <a:r>
              <a:rPr lang="en-US" sz="2800" dirty="0" smtClean="0">
                <a:solidFill>
                  <a:srgbClr val="FFFF00"/>
                </a:solidFill>
              </a:rPr>
              <a:t>Wherein you greatly rejoice, though now for a season, if need be, </a:t>
            </a:r>
            <a:r>
              <a:rPr lang="en-US" sz="2800" u="sng" dirty="0" smtClean="0">
                <a:solidFill>
                  <a:srgbClr val="FFFF00"/>
                </a:solidFill>
              </a:rPr>
              <a:t>you are in heaviness through manifold</a:t>
            </a:r>
            <a:r>
              <a:rPr lang="en-US" sz="2800" dirty="0" smtClean="0">
                <a:solidFill>
                  <a:srgbClr val="FFFF00"/>
                </a:solidFill>
              </a:rPr>
              <a:t> </a:t>
            </a:r>
            <a:r>
              <a:rPr lang="en-US" sz="2800" u="sng" dirty="0" smtClean="0">
                <a:solidFill>
                  <a:srgbClr val="FFFF00"/>
                </a:solidFill>
              </a:rPr>
              <a:t>temptations: That the trial of your faith, being much more precious than of gold that perishes, though it be tried with fire, might be found to praise and honor and glory at the appearing of Jesus Christ:</a:t>
            </a:r>
            <a:endParaRPr lang="en-US" sz="2800" dirty="0" smtClean="0">
              <a:solidFill>
                <a:srgbClr val="FFFF00"/>
              </a:solidFill>
            </a:endParaRPr>
          </a:p>
          <a:p>
            <a:pPr>
              <a:buNone/>
            </a:pPr>
            <a:r>
              <a:rPr lang="en-US" sz="2800" dirty="0" smtClean="0">
                <a:solidFill>
                  <a:srgbClr val="92D050"/>
                </a:solidFill>
              </a:rPr>
              <a:t>						(1 Peter 1:6-7 AKJV)</a:t>
            </a:r>
          </a:p>
          <a:p>
            <a:pPr>
              <a:buNone/>
            </a:pPr>
            <a:endParaRPr lang="en-US" sz="2800" dirty="0" smtClean="0">
              <a:solidFill>
                <a:srgbClr val="92D05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229600" cy="1219200"/>
          </a:xfrm>
        </p:spPr>
        <p:txBody>
          <a:bodyPr>
            <a:normAutofit/>
          </a:bodyPr>
          <a:lstStyle/>
          <a:p>
            <a:r>
              <a:rPr lang="en-US" sz="3200" b="1" dirty="0" smtClean="0">
                <a:solidFill>
                  <a:srgbClr val="FFC000"/>
                </a:solidFill>
              </a:rPr>
              <a:t>SALVATION IS “FREE….BUT IT WILL COST YOU EVERYTHING!”</a:t>
            </a:r>
            <a:endParaRPr lang="en-US" sz="3200" dirty="0"/>
          </a:p>
        </p:txBody>
      </p:sp>
      <p:sp>
        <p:nvSpPr>
          <p:cNvPr id="3" name="Content Placeholder 2"/>
          <p:cNvSpPr>
            <a:spLocks noGrp="1"/>
          </p:cNvSpPr>
          <p:nvPr>
            <p:ph idx="1"/>
          </p:nvPr>
        </p:nvSpPr>
        <p:spPr>
          <a:xfrm>
            <a:off x="381000" y="304801"/>
            <a:ext cx="8229600" cy="4800599"/>
          </a:xfrm>
        </p:spPr>
        <p:txBody>
          <a:bodyPr>
            <a:normAutofit/>
          </a:bodyPr>
          <a:lstStyle/>
          <a:p>
            <a:pPr>
              <a:buNone/>
            </a:pPr>
            <a:r>
              <a:rPr lang="en-US" sz="2600" dirty="0" smtClean="0">
                <a:solidFill>
                  <a:srgbClr val="FF0000"/>
                </a:solidFill>
              </a:rPr>
              <a:t>Enter you in at the strait gate: </a:t>
            </a:r>
            <a:r>
              <a:rPr lang="en-US" sz="2600" u="sng" dirty="0" smtClean="0">
                <a:solidFill>
                  <a:srgbClr val="FF0000"/>
                </a:solidFill>
              </a:rPr>
              <a:t>for wide </a:t>
            </a:r>
            <a:r>
              <a:rPr lang="en-US" sz="2600" i="1" u="sng" dirty="0" smtClean="0">
                <a:solidFill>
                  <a:srgbClr val="FF0000"/>
                </a:solidFill>
              </a:rPr>
              <a:t>is </a:t>
            </a:r>
            <a:r>
              <a:rPr lang="en-US" sz="2600" u="sng" dirty="0" smtClean="0">
                <a:solidFill>
                  <a:srgbClr val="FF0000"/>
                </a:solidFill>
              </a:rPr>
              <a:t>the gate, and broad </a:t>
            </a:r>
            <a:r>
              <a:rPr lang="en-US" sz="2600" i="1" u="sng" dirty="0" smtClean="0">
                <a:solidFill>
                  <a:srgbClr val="FF0000"/>
                </a:solidFill>
              </a:rPr>
              <a:t>is </a:t>
            </a:r>
            <a:r>
              <a:rPr lang="en-US" sz="2600" u="sng" dirty="0" smtClean="0">
                <a:solidFill>
                  <a:srgbClr val="FF0000"/>
                </a:solidFill>
              </a:rPr>
              <a:t>the way, that leads to destruction</a:t>
            </a:r>
            <a:r>
              <a:rPr lang="en-US" sz="2600" dirty="0" smtClean="0">
                <a:solidFill>
                  <a:srgbClr val="FF0000"/>
                </a:solidFill>
              </a:rPr>
              <a:t>, </a:t>
            </a:r>
            <a:r>
              <a:rPr lang="en-US" sz="2600" u="sng" dirty="0" smtClean="0">
                <a:solidFill>
                  <a:srgbClr val="FF0000"/>
                </a:solidFill>
              </a:rPr>
              <a:t>and many there be which go in there at:</a:t>
            </a:r>
            <a:r>
              <a:rPr lang="en-US" sz="2600" dirty="0" smtClean="0">
                <a:solidFill>
                  <a:srgbClr val="FF0000"/>
                </a:solidFill>
              </a:rPr>
              <a:t> </a:t>
            </a:r>
            <a:r>
              <a:rPr lang="en-US" sz="2600" u="sng" dirty="0" smtClean="0">
                <a:solidFill>
                  <a:srgbClr val="FF0000"/>
                </a:solidFill>
              </a:rPr>
              <a:t>Because strait </a:t>
            </a:r>
            <a:r>
              <a:rPr lang="en-US" sz="2600" i="1" u="sng" dirty="0" smtClean="0">
                <a:solidFill>
                  <a:srgbClr val="FF0000"/>
                </a:solidFill>
              </a:rPr>
              <a:t>is </a:t>
            </a:r>
            <a:r>
              <a:rPr lang="en-US" sz="2600" u="sng" dirty="0" smtClean="0">
                <a:solidFill>
                  <a:srgbClr val="FF0000"/>
                </a:solidFill>
              </a:rPr>
              <a:t>the gate, and narrow </a:t>
            </a:r>
            <a:r>
              <a:rPr lang="en-US" sz="2600" i="1" u="sng" dirty="0" smtClean="0">
                <a:solidFill>
                  <a:srgbClr val="FF0000"/>
                </a:solidFill>
              </a:rPr>
              <a:t>is </a:t>
            </a:r>
            <a:r>
              <a:rPr lang="en-US" sz="2600" u="sng" dirty="0" smtClean="0">
                <a:solidFill>
                  <a:srgbClr val="FF0000"/>
                </a:solidFill>
              </a:rPr>
              <a:t>the way, which leads to life, and few there be that find it.</a:t>
            </a:r>
            <a:endParaRPr lang="en-US" sz="2600" dirty="0" smtClean="0">
              <a:solidFill>
                <a:srgbClr val="FF0000"/>
              </a:solidFill>
            </a:endParaRPr>
          </a:p>
          <a:p>
            <a:pPr>
              <a:buNone/>
            </a:pPr>
            <a:r>
              <a:rPr lang="en-US" sz="2600" dirty="0" smtClean="0">
                <a:solidFill>
                  <a:srgbClr val="92D050"/>
                </a:solidFill>
              </a:rPr>
              <a:t>					(Matthew 7:13-14 AKJV)</a:t>
            </a:r>
          </a:p>
          <a:p>
            <a:pPr>
              <a:buNone/>
            </a:pPr>
            <a:r>
              <a:rPr lang="en-US" sz="2600" dirty="0" smtClean="0">
                <a:solidFill>
                  <a:srgbClr val="FF0000"/>
                </a:solidFill>
              </a:rPr>
              <a:t>Again, the kingdom of heaven is like to a merchant man, seeking goodly pearls: Who, when he had found one pearl of great price, </a:t>
            </a:r>
            <a:r>
              <a:rPr lang="en-US" sz="2600" u="sng" dirty="0" smtClean="0">
                <a:solidFill>
                  <a:srgbClr val="FF0000"/>
                </a:solidFill>
              </a:rPr>
              <a:t>went and sold all that he had, and bought it</a:t>
            </a:r>
            <a:r>
              <a:rPr lang="en-US" sz="2600" dirty="0" smtClean="0">
                <a:solidFill>
                  <a:srgbClr val="FF0000"/>
                </a:solidFill>
              </a:rPr>
              <a:t>.</a:t>
            </a:r>
          </a:p>
          <a:p>
            <a:pPr>
              <a:buNone/>
            </a:pPr>
            <a:r>
              <a:rPr lang="en-US" sz="2600" dirty="0" smtClean="0">
                <a:solidFill>
                  <a:srgbClr val="92D050"/>
                </a:solidFill>
              </a:rPr>
              <a:t>					(Matthew 13:45-46 AKJV)</a:t>
            </a:r>
          </a:p>
          <a:p>
            <a:pPr>
              <a:buNone/>
            </a:pPr>
            <a:endParaRPr lang="en-US" sz="2800" dirty="0" smtClean="0">
              <a:solidFill>
                <a:srgbClr val="92D05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10200"/>
          </a:xfrm>
        </p:spPr>
        <p:txBody>
          <a:bodyPr/>
          <a:lstStyle/>
          <a:p>
            <a:pPr>
              <a:buNone/>
            </a:pPr>
            <a:r>
              <a:rPr lang="en-US" sz="2400" dirty="0" smtClean="0">
                <a:solidFill>
                  <a:srgbClr val="FF0000"/>
                </a:solidFill>
              </a:rPr>
              <a:t>But he that shall </a:t>
            </a:r>
            <a:r>
              <a:rPr lang="en-US" sz="2400" u="sng" dirty="0" smtClean="0">
                <a:solidFill>
                  <a:srgbClr val="FF0000"/>
                </a:solidFill>
              </a:rPr>
              <a:t>endure (</a:t>
            </a:r>
            <a:r>
              <a:rPr lang="en-US" sz="2400" i="1" u="sng" dirty="0" smtClean="0">
                <a:solidFill>
                  <a:srgbClr val="FF0000"/>
                </a:solidFill>
              </a:rPr>
              <a:t>to remain, i.e. abide, not recede or flee</a:t>
            </a:r>
            <a:r>
              <a:rPr lang="en-US" sz="2400" dirty="0" smtClean="0">
                <a:solidFill>
                  <a:srgbClr val="FF0000"/>
                </a:solidFill>
              </a:rPr>
              <a:t>) to the end, the same shall be saved.								</a:t>
            </a:r>
            <a:r>
              <a:rPr lang="en-US" sz="2400" dirty="0" smtClean="0">
                <a:solidFill>
                  <a:srgbClr val="92D050"/>
                </a:solidFill>
              </a:rPr>
              <a:t>(Matthew 24:13 AKJV)</a:t>
            </a:r>
          </a:p>
          <a:p>
            <a:pPr>
              <a:buNone/>
            </a:pPr>
            <a:endParaRPr lang="en-US" dirty="0" smtClean="0">
              <a:solidFill>
                <a:srgbClr val="92D050"/>
              </a:solidFill>
            </a:endParaRPr>
          </a:p>
          <a:p>
            <a:pPr>
              <a:buNone/>
            </a:pPr>
            <a:r>
              <a:rPr lang="en-US" sz="2400" dirty="0" smtClean="0">
                <a:solidFill>
                  <a:srgbClr val="FFFF00"/>
                </a:solidFill>
              </a:rPr>
              <a:t>Now when </a:t>
            </a:r>
            <a:r>
              <a:rPr lang="en-US" sz="2400" i="1" dirty="0" smtClean="0">
                <a:solidFill>
                  <a:srgbClr val="FFFF00"/>
                </a:solidFill>
              </a:rPr>
              <a:t>Jesus </a:t>
            </a:r>
            <a:r>
              <a:rPr lang="en-US" sz="2400" dirty="0" smtClean="0">
                <a:solidFill>
                  <a:srgbClr val="FFFF00"/>
                </a:solidFill>
              </a:rPr>
              <a:t>was risen early the first </a:t>
            </a:r>
            <a:r>
              <a:rPr lang="en-US" sz="2400" i="1" dirty="0" smtClean="0">
                <a:solidFill>
                  <a:srgbClr val="FFFF00"/>
                </a:solidFill>
              </a:rPr>
              <a:t>day </a:t>
            </a:r>
            <a:r>
              <a:rPr lang="en-US" sz="2400" dirty="0" smtClean="0">
                <a:solidFill>
                  <a:srgbClr val="FFFF00"/>
                </a:solidFill>
              </a:rPr>
              <a:t>of the week, he appeared first to Mary Magdalene, </a:t>
            </a:r>
            <a:r>
              <a:rPr lang="en-US" sz="2400" u="sng" dirty="0" smtClean="0">
                <a:solidFill>
                  <a:srgbClr val="FFFF00"/>
                </a:solidFill>
              </a:rPr>
              <a:t>out of</a:t>
            </a:r>
            <a:r>
              <a:rPr lang="en-US" sz="2400" dirty="0" smtClean="0">
                <a:solidFill>
                  <a:srgbClr val="FFFF00"/>
                </a:solidFill>
              </a:rPr>
              <a:t> </a:t>
            </a:r>
            <a:r>
              <a:rPr lang="en-US" sz="2400" u="sng" dirty="0" smtClean="0">
                <a:solidFill>
                  <a:srgbClr val="FFFF00"/>
                </a:solidFill>
              </a:rPr>
              <a:t>whom he had cast seven devils</a:t>
            </a:r>
            <a:r>
              <a:rPr lang="en-US" sz="2400" dirty="0" smtClean="0">
                <a:solidFill>
                  <a:srgbClr val="FFFF00"/>
                </a:solidFill>
              </a:rPr>
              <a:t>.</a:t>
            </a:r>
          </a:p>
          <a:p>
            <a:pPr>
              <a:buNone/>
            </a:pPr>
            <a:r>
              <a:rPr lang="en-US" sz="2400" dirty="0" smtClean="0">
                <a:solidFill>
                  <a:srgbClr val="92D050"/>
                </a:solidFill>
              </a:rPr>
              <a:t>							(Mark 16:9 AKJV)</a:t>
            </a:r>
          </a:p>
          <a:p>
            <a:pPr>
              <a:buNone/>
            </a:pPr>
            <a:endParaRPr lang="en-US" sz="2400" dirty="0" smtClean="0">
              <a:solidFill>
                <a:srgbClr val="92D050"/>
              </a:solidFill>
            </a:endParaRPr>
          </a:p>
          <a:p>
            <a:pPr>
              <a:buNone/>
            </a:pPr>
            <a:r>
              <a:rPr lang="en-US" sz="2400" dirty="0" smtClean="0">
                <a:solidFill>
                  <a:srgbClr val="FFFF00"/>
                </a:solidFill>
              </a:rPr>
              <a:t>Being confident of this very thing, </a:t>
            </a:r>
            <a:r>
              <a:rPr lang="en-US" sz="2400" u="sng" dirty="0" smtClean="0">
                <a:solidFill>
                  <a:srgbClr val="FFFF00"/>
                </a:solidFill>
              </a:rPr>
              <a:t>that he which has begun a good work in you will perform </a:t>
            </a:r>
            <a:r>
              <a:rPr lang="en-US" sz="2400" i="1" u="sng" dirty="0" smtClean="0">
                <a:solidFill>
                  <a:srgbClr val="FFFF00"/>
                </a:solidFill>
              </a:rPr>
              <a:t>it </a:t>
            </a:r>
            <a:r>
              <a:rPr lang="en-US" sz="2400" u="sng" dirty="0" smtClean="0">
                <a:solidFill>
                  <a:srgbClr val="FFFF00"/>
                </a:solidFill>
              </a:rPr>
              <a:t>until the day of Jesus Christ:</a:t>
            </a:r>
            <a:endParaRPr lang="en-US" sz="2400" dirty="0" smtClean="0">
              <a:solidFill>
                <a:srgbClr val="FFFF00"/>
              </a:solidFill>
            </a:endParaRPr>
          </a:p>
          <a:p>
            <a:pPr>
              <a:buNone/>
            </a:pPr>
            <a:r>
              <a:rPr lang="en-US" sz="2400" dirty="0" smtClean="0">
                <a:solidFill>
                  <a:srgbClr val="92D050"/>
                </a:solidFill>
              </a:rPr>
              <a:t>						(Philippians 1:6 AKJV)</a:t>
            </a:r>
          </a:p>
          <a:p>
            <a:pPr>
              <a:buNone/>
            </a:pPr>
            <a:endParaRPr lang="en-US" sz="2400" dirty="0" smtClean="0">
              <a:solidFill>
                <a:srgbClr val="92D050"/>
              </a:solidFill>
            </a:endParaRP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Why is the Sabbath a special day ?</a:t>
            </a:r>
            <a:endParaRPr lang="en-US" sz="2400" dirty="0"/>
          </a:p>
        </p:txBody>
      </p:sp>
      <p:sp>
        <p:nvSpPr>
          <p:cNvPr id="3" name="Content Placeholder 2"/>
          <p:cNvSpPr>
            <a:spLocks noGrp="1"/>
          </p:cNvSpPr>
          <p:nvPr>
            <p:ph idx="1"/>
          </p:nvPr>
        </p:nvSpPr>
        <p:spPr>
          <a:xfrm>
            <a:off x="457200" y="1371600"/>
            <a:ext cx="8229600" cy="5029200"/>
          </a:xfrm>
        </p:spPr>
        <p:txBody>
          <a:bodyPr>
            <a:normAutofit/>
          </a:bodyPr>
          <a:lstStyle/>
          <a:p>
            <a:pPr>
              <a:buNone/>
            </a:pPr>
            <a:r>
              <a:rPr lang="en-US" sz="2400" dirty="0" smtClean="0">
                <a:solidFill>
                  <a:srgbClr val="FFFF00"/>
                </a:solidFill>
              </a:rPr>
              <a:t>To you first God, having raised up his Son Jesus, sent him to </a:t>
            </a:r>
            <a:r>
              <a:rPr lang="en-US" sz="2400" u="sng" dirty="0" smtClean="0">
                <a:solidFill>
                  <a:srgbClr val="FFFF00"/>
                </a:solidFill>
              </a:rPr>
              <a:t>bless</a:t>
            </a:r>
            <a:r>
              <a:rPr lang="en-US" sz="2400" dirty="0" smtClean="0">
                <a:solidFill>
                  <a:srgbClr val="FFFF00"/>
                </a:solidFill>
              </a:rPr>
              <a:t> </a:t>
            </a:r>
            <a:r>
              <a:rPr lang="en-US" sz="2400" u="sng" dirty="0" smtClean="0">
                <a:solidFill>
                  <a:srgbClr val="FFFF00"/>
                </a:solidFill>
              </a:rPr>
              <a:t>you</a:t>
            </a:r>
            <a:r>
              <a:rPr lang="en-US" sz="2400" dirty="0" smtClean="0">
                <a:solidFill>
                  <a:srgbClr val="FFFF00"/>
                </a:solidFill>
              </a:rPr>
              <a:t>, </a:t>
            </a:r>
            <a:r>
              <a:rPr lang="en-US" sz="2400" u="sng" dirty="0" smtClean="0">
                <a:solidFill>
                  <a:srgbClr val="FFFF00"/>
                </a:solidFill>
              </a:rPr>
              <a:t>in turning away every one of you from his iniquities.</a:t>
            </a:r>
            <a:endParaRPr lang="en-US" sz="2400" dirty="0" smtClean="0">
              <a:solidFill>
                <a:srgbClr val="FFFF00"/>
              </a:solidFill>
            </a:endParaRPr>
          </a:p>
          <a:p>
            <a:pPr>
              <a:buNone/>
            </a:pPr>
            <a:r>
              <a:rPr lang="en-US" sz="2400" dirty="0" smtClean="0">
                <a:solidFill>
                  <a:srgbClr val="92D050"/>
                </a:solidFill>
              </a:rPr>
              <a:t>							(Acts 3:26 AKJV)</a:t>
            </a:r>
          </a:p>
          <a:p>
            <a:pPr>
              <a:buNone/>
            </a:pPr>
            <a:endParaRPr lang="en-US" sz="2400" dirty="0" smtClean="0">
              <a:solidFill>
                <a:srgbClr val="92D050"/>
              </a:solidFill>
            </a:endParaRPr>
          </a:p>
          <a:p>
            <a:pPr>
              <a:buNone/>
            </a:pPr>
            <a:r>
              <a:rPr lang="en-US" sz="2400" dirty="0" smtClean="0">
                <a:solidFill>
                  <a:srgbClr val="FFFF00"/>
                </a:solidFill>
              </a:rPr>
              <a:t>And </a:t>
            </a:r>
            <a:r>
              <a:rPr lang="en-US" sz="2400" u="sng" dirty="0" smtClean="0">
                <a:solidFill>
                  <a:srgbClr val="FFFF00"/>
                </a:solidFill>
              </a:rPr>
              <a:t>God blessed the seventh day, and sanctified it</a:t>
            </a:r>
            <a:r>
              <a:rPr lang="en-US" sz="2400" dirty="0" smtClean="0">
                <a:solidFill>
                  <a:srgbClr val="FFFF00"/>
                </a:solidFill>
              </a:rPr>
              <a:t>: because that in it he had rested from all his work which God created and made. 					</a:t>
            </a:r>
            <a:r>
              <a:rPr lang="en-US" sz="2400" dirty="0" smtClean="0">
                <a:solidFill>
                  <a:srgbClr val="92D050"/>
                </a:solidFill>
              </a:rPr>
              <a:t>(Gen 2:3 KJV)</a:t>
            </a:r>
          </a:p>
          <a:p>
            <a:pPr>
              <a:buNone/>
            </a:pPr>
            <a:endParaRPr lang="en-US" sz="2800" dirty="0" smtClean="0">
              <a:solidFill>
                <a:srgbClr val="92D050"/>
              </a:solidFill>
            </a:endParaRPr>
          </a:p>
          <a:p>
            <a:pPr>
              <a:buNone/>
            </a:pPr>
            <a:r>
              <a:rPr lang="en-US" sz="2400" dirty="0" smtClean="0">
                <a:solidFill>
                  <a:srgbClr val="FFFF00"/>
                </a:solidFill>
              </a:rPr>
              <a:t>Moreover also I gave them my Sabbaths, to be a sign between me and them, that they might know that I </a:t>
            </a:r>
            <a:r>
              <a:rPr lang="en-US" sz="2400" i="1" dirty="0" smtClean="0">
                <a:solidFill>
                  <a:srgbClr val="FFFF00"/>
                </a:solidFill>
              </a:rPr>
              <a:t>am</a:t>
            </a:r>
            <a:r>
              <a:rPr lang="en-US" sz="2400" dirty="0" smtClean="0">
                <a:solidFill>
                  <a:srgbClr val="FFFF00"/>
                </a:solidFill>
              </a:rPr>
              <a:t> </a:t>
            </a:r>
            <a:r>
              <a:rPr lang="en-US" sz="2400" u="sng" dirty="0" smtClean="0">
                <a:solidFill>
                  <a:srgbClr val="FFFF00"/>
                </a:solidFill>
              </a:rPr>
              <a:t>the LORD that sanctify them</a:t>
            </a:r>
            <a:r>
              <a:rPr lang="en-US" sz="2400" dirty="0" smtClean="0">
                <a:solidFill>
                  <a:srgbClr val="FFFF00"/>
                </a:solidFill>
              </a:rPr>
              <a:t>.</a:t>
            </a:r>
            <a:r>
              <a:rPr lang="en-US" sz="2400" dirty="0" smtClean="0">
                <a:solidFill>
                  <a:srgbClr val="92D050"/>
                </a:solidFill>
              </a:rPr>
              <a:t>				(Ezekiel 20:12 AKJV)</a:t>
            </a: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pPr>
              <a:buNone/>
            </a:pPr>
            <a:r>
              <a:rPr lang="en-US" sz="3000" dirty="0" smtClean="0">
                <a:solidFill>
                  <a:srgbClr val="FFFF00"/>
                </a:solidFill>
              </a:rPr>
              <a:t>If you turn away your foot from the Sabbath, </a:t>
            </a:r>
            <a:r>
              <a:rPr lang="en-US" sz="3000" i="1" u="sng" dirty="0" smtClean="0">
                <a:solidFill>
                  <a:srgbClr val="FFFF00"/>
                </a:solidFill>
              </a:rPr>
              <a:t>from</a:t>
            </a:r>
            <a:r>
              <a:rPr lang="en-US" sz="3000" u="sng" dirty="0" smtClean="0">
                <a:solidFill>
                  <a:srgbClr val="FFFF00"/>
                </a:solidFill>
              </a:rPr>
              <a:t> doing your pleasure on my holy day</a:t>
            </a:r>
            <a:r>
              <a:rPr lang="en-US" sz="3000" dirty="0" smtClean="0">
                <a:solidFill>
                  <a:srgbClr val="FFFF00"/>
                </a:solidFill>
              </a:rPr>
              <a:t>; and call the Sabbath a delight, the holy of the LORD, honorable; and shall honor him, not doing your own ways, nor finding your own pleasure, nor speaking </a:t>
            </a:r>
            <a:r>
              <a:rPr lang="en-US" sz="3000" i="1" dirty="0" smtClean="0">
                <a:solidFill>
                  <a:srgbClr val="FFFF00"/>
                </a:solidFill>
              </a:rPr>
              <a:t>your</a:t>
            </a:r>
            <a:r>
              <a:rPr lang="en-US" sz="3000" dirty="0" smtClean="0">
                <a:solidFill>
                  <a:srgbClr val="FFFF00"/>
                </a:solidFill>
              </a:rPr>
              <a:t> </a:t>
            </a:r>
            <a:r>
              <a:rPr lang="en-US" sz="3000" i="1" dirty="0" smtClean="0">
                <a:solidFill>
                  <a:srgbClr val="FFFF00"/>
                </a:solidFill>
              </a:rPr>
              <a:t>own</a:t>
            </a:r>
            <a:r>
              <a:rPr lang="en-US" sz="3000" dirty="0" smtClean="0">
                <a:solidFill>
                  <a:srgbClr val="FFFF00"/>
                </a:solidFill>
              </a:rPr>
              <a:t> words: Then shall you delight yourself in the LORD; </a:t>
            </a:r>
            <a:r>
              <a:rPr lang="en-US" sz="3000" u="sng" dirty="0" smtClean="0">
                <a:solidFill>
                  <a:srgbClr val="FFFF00"/>
                </a:solidFill>
              </a:rPr>
              <a:t>and I will cause you to ride on the high places of the earth, and feed you with the heritage (</a:t>
            </a:r>
            <a:r>
              <a:rPr lang="en-US" sz="3000" i="1" u="sng" dirty="0" smtClean="0">
                <a:solidFill>
                  <a:srgbClr val="FFFF00"/>
                </a:solidFill>
              </a:rPr>
              <a:t>possession,</a:t>
            </a:r>
            <a:r>
              <a:rPr lang="en-US" sz="3000" dirty="0" smtClean="0">
                <a:solidFill>
                  <a:srgbClr val="FFFF00"/>
                </a:solidFill>
              </a:rPr>
              <a:t> </a:t>
            </a:r>
            <a:r>
              <a:rPr lang="en-US" sz="3000" i="1" u="sng" dirty="0" smtClean="0">
                <a:solidFill>
                  <a:srgbClr val="FFFF00"/>
                </a:solidFill>
              </a:rPr>
              <a:t>property, inheritance, heritage</a:t>
            </a:r>
            <a:r>
              <a:rPr lang="en-US" sz="3000" dirty="0" smtClean="0">
                <a:solidFill>
                  <a:srgbClr val="FFFF00"/>
                </a:solidFill>
              </a:rPr>
              <a:t>) </a:t>
            </a:r>
            <a:r>
              <a:rPr lang="en-US" sz="3000" u="sng" dirty="0" smtClean="0">
                <a:solidFill>
                  <a:srgbClr val="FFFF00"/>
                </a:solidFill>
              </a:rPr>
              <a:t>of Jacob your father:</a:t>
            </a:r>
            <a:r>
              <a:rPr lang="en-US" sz="3000" dirty="0" smtClean="0">
                <a:solidFill>
                  <a:srgbClr val="FFFF00"/>
                </a:solidFill>
              </a:rPr>
              <a:t> for the mouth of the LORD has spoken </a:t>
            </a:r>
            <a:r>
              <a:rPr lang="en-US" sz="3000" i="1" dirty="0" smtClean="0">
                <a:solidFill>
                  <a:srgbClr val="FFFF00"/>
                </a:solidFill>
              </a:rPr>
              <a:t>it.</a:t>
            </a:r>
            <a:endParaRPr lang="en-US" sz="3000" dirty="0" smtClean="0">
              <a:solidFill>
                <a:srgbClr val="FFFF00"/>
              </a:solidFill>
            </a:endParaRPr>
          </a:p>
          <a:p>
            <a:pPr>
              <a:buNone/>
            </a:pPr>
            <a:r>
              <a:rPr lang="en-US" sz="3000" dirty="0" smtClean="0">
                <a:solidFill>
                  <a:srgbClr val="92D050"/>
                </a:solidFill>
              </a:rPr>
              <a:t>						(Isaiah 58:13-14 AKJV)</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86400"/>
          </a:xfrm>
        </p:spPr>
        <p:txBody>
          <a:bodyPr>
            <a:normAutofit fontScale="92500" lnSpcReduction="10000"/>
          </a:bodyPr>
          <a:lstStyle/>
          <a:p>
            <a:pPr>
              <a:buNone/>
            </a:pPr>
            <a:r>
              <a:rPr lang="en-US" dirty="0" smtClean="0">
                <a:solidFill>
                  <a:srgbClr val="FFFF00"/>
                </a:solidFill>
              </a:rPr>
              <a:t>For dieters, bandwidth scarcity has one particularly important consequence, illustrated in one study that gave people a choice between fruit salad and cake. Before choosing, half of the subjects had their bandwidth taxed: they were asked to remember a seven-digit number. The other half had a mentally less-demanding task: they were asked to remember a two-digit number. Those with less available bandwidth ate more cake: they were 50 percent more likely to choose cake than the others. There is a paradox here: diets create mental conditions that make it hard to diet.</a:t>
            </a:r>
            <a:endParaRPr lang="en-US" dirty="0">
              <a:solidFill>
                <a:srgbClr val="FFFF00"/>
              </a:solidFill>
            </a:endParaRPr>
          </a:p>
        </p:txBody>
      </p:sp>
      <p:sp>
        <p:nvSpPr>
          <p:cNvPr id="4" name="TextBox 3"/>
          <p:cNvSpPr txBox="1"/>
          <p:nvPr/>
        </p:nvSpPr>
        <p:spPr>
          <a:xfrm>
            <a:off x="1295400" y="6248400"/>
            <a:ext cx="6096000" cy="369332"/>
          </a:xfrm>
          <a:prstGeom prst="rect">
            <a:avLst/>
          </a:prstGeom>
          <a:noFill/>
        </p:spPr>
        <p:txBody>
          <a:bodyPr wrap="square" rtlCol="0">
            <a:spAutoFit/>
          </a:bodyPr>
          <a:lstStyle/>
          <a:p>
            <a:pPr algn="ctr"/>
            <a:r>
              <a:rPr lang="en-US" b="1" dirty="0" smtClean="0">
                <a:solidFill>
                  <a:srgbClr val="FF0000"/>
                </a:solidFill>
              </a:rPr>
              <a:t>New York Times  September 21, 2013</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a:bodyPr>
          <a:lstStyle/>
          <a:p>
            <a:pPr>
              <a:buNone/>
            </a:pPr>
            <a:r>
              <a:rPr lang="en-US" sz="2800" u="sng" dirty="0" smtClean="0">
                <a:solidFill>
                  <a:srgbClr val="FFFF00"/>
                </a:solidFill>
              </a:rPr>
              <a:t>So then faith </a:t>
            </a:r>
            <a:r>
              <a:rPr lang="en-US" sz="2800" i="1" u="sng" dirty="0" smtClean="0">
                <a:solidFill>
                  <a:srgbClr val="FFFF00"/>
                </a:solidFill>
              </a:rPr>
              <a:t>comes </a:t>
            </a:r>
            <a:r>
              <a:rPr lang="en-US" sz="2800" u="sng" dirty="0" smtClean="0">
                <a:solidFill>
                  <a:srgbClr val="FFFF00"/>
                </a:solidFill>
              </a:rPr>
              <a:t>by hearing, and hearing by the word of God</a:t>
            </a:r>
            <a:r>
              <a:rPr lang="en-US" sz="2800" dirty="0" smtClean="0">
                <a:solidFill>
                  <a:srgbClr val="FFFF00"/>
                </a:solidFill>
              </a:rPr>
              <a:t>.</a:t>
            </a:r>
            <a:r>
              <a:rPr lang="en-US" sz="2800" dirty="0" smtClean="0">
                <a:solidFill>
                  <a:srgbClr val="92D050"/>
                </a:solidFill>
              </a:rPr>
              <a:t>			(Romans 10:17 AKJV)</a:t>
            </a:r>
          </a:p>
          <a:p>
            <a:pPr>
              <a:buNone/>
            </a:pPr>
            <a:endParaRPr lang="en-US" sz="2800" dirty="0" smtClean="0">
              <a:solidFill>
                <a:srgbClr val="92D050"/>
              </a:solidFill>
            </a:endParaRPr>
          </a:p>
          <a:p>
            <a:pPr>
              <a:buNone/>
            </a:pPr>
            <a:r>
              <a:rPr lang="en-US" sz="2800" dirty="0" smtClean="0">
                <a:solidFill>
                  <a:srgbClr val="FFFF00"/>
                </a:solidFill>
              </a:rPr>
              <a:t>Husbands, love your wives, even as Christ also loved the church, and gave himself for it; That he might </a:t>
            </a:r>
            <a:r>
              <a:rPr lang="en-US" sz="2800" u="sng" dirty="0" smtClean="0">
                <a:solidFill>
                  <a:srgbClr val="FFFF00"/>
                </a:solidFill>
              </a:rPr>
              <a:t>sanctify and cleanse it with the washing of water by the word</a:t>
            </a:r>
            <a:r>
              <a:rPr lang="en-US" sz="2800" dirty="0" smtClean="0">
                <a:solidFill>
                  <a:srgbClr val="FFFF00"/>
                </a:solidFill>
              </a:rPr>
              <a:t>,			    </a:t>
            </a:r>
            <a:r>
              <a:rPr lang="en-US" sz="2800" dirty="0" smtClean="0">
                <a:solidFill>
                  <a:srgbClr val="92D050"/>
                </a:solidFill>
              </a:rPr>
              <a:t>(Ephesians 5:25-26 AKJV)</a:t>
            </a:r>
          </a:p>
          <a:p>
            <a:pPr>
              <a:buNone/>
            </a:pPr>
            <a:endParaRPr lang="en-US" sz="2800" dirty="0" smtClean="0">
              <a:solidFill>
                <a:srgbClr val="92D050"/>
              </a:solidFill>
            </a:endParaRPr>
          </a:p>
          <a:p>
            <a:pPr>
              <a:buNone/>
            </a:pPr>
            <a:r>
              <a:rPr lang="en-US" sz="2800" u="sng" dirty="0" smtClean="0">
                <a:solidFill>
                  <a:srgbClr val="FFFF00"/>
                </a:solidFill>
              </a:rPr>
              <a:t>Being born again, not of corruptible seed, but of incorruptible, </a:t>
            </a:r>
            <a:r>
              <a:rPr lang="en-US" sz="2800" b="1" u="sng" dirty="0" smtClean="0">
                <a:solidFill>
                  <a:srgbClr val="FFFF00"/>
                </a:solidFill>
              </a:rPr>
              <a:t>by the word of God</a:t>
            </a:r>
            <a:r>
              <a:rPr lang="en-US" sz="2800" u="sng" dirty="0" smtClean="0">
                <a:solidFill>
                  <a:srgbClr val="FFFF00"/>
                </a:solidFill>
              </a:rPr>
              <a:t>, which lives and stays for ever</a:t>
            </a:r>
            <a:r>
              <a:rPr lang="en-US" sz="2800" dirty="0" smtClean="0">
                <a:solidFill>
                  <a:srgbClr val="FFFF00"/>
                </a:solidFill>
              </a:rPr>
              <a:t>.			</a:t>
            </a:r>
            <a:r>
              <a:rPr lang="en-US" sz="2800" dirty="0" smtClean="0">
                <a:solidFill>
                  <a:srgbClr val="92D050"/>
                </a:solidFill>
              </a:rPr>
              <a:t>(1 Peter 1:23 AKJV)</a:t>
            </a:r>
          </a:p>
          <a:p>
            <a:pPr>
              <a:buNone/>
            </a:pPr>
            <a:endParaRPr lang="en-US" sz="2800" dirty="0" smtClean="0">
              <a:solidFill>
                <a:srgbClr val="92D050"/>
              </a:solidFill>
            </a:endParaRPr>
          </a:p>
          <a:p>
            <a:pPr>
              <a:buNone/>
            </a:pPr>
            <a:endParaRPr lang="en-US" sz="2800" dirty="0" smtClean="0">
              <a:solidFill>
                <a:srgbClr val="92D050"/>
              </a:solidFill>
            </a:endParaRP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Tell Others</a:t>
            </a:r>
            <a:endParaRPr lang="en-US" sz="2800" dirty="0"/>
          </a:p>
        </p:txBody>
      </p:sp>
      <p:sp>
        <p:nvSpPr>
          <p:cNvPr id="3" name="Content Placeholder 2"/>
          <p:cNvSpPr>
            <a:spLocks noGrp="1"/>
          </p:cNvSpPr>
          <p:nvPr>
            <p:ph idx="1"/>
          </p:nvPr>
        </p:nvSpPr>
        <p:spPr>
          <a:xfrm>
            <a:off x="457200" y="1600200"/>
            <a:ext cx="8229600" cy="4648200"/>
          </a:xfrm>
        </p:spPr>
        <p:txBody>
          <a:bodyPr/>
          <a:lstStyle/>
          <a:p>
            <a:endParaRPr lang="en-US" dirty="0" smtClean="0"/>
          </a:p>
          <a:p>
            <a:pPr>
              <a:buNone/>
            </a:pPr>
            <a:r>
              <a:rPr lang="en-US" dirty="0" smtClean="0">
                <a:solidFill>
                  <a:srgbClr val="FF0000"/>
                </a:solidFill>
              </a:rPr>
              <a:t>Go you therefore, and teach all nations, baptizing them in the name of the Father, and of the Son, and of the Holy Ghost:  Teaching them to observe all things whatever I have commanded you: and, see, I am with you always, </a:t>
            </a:r>
            <a:r>
              <a:rPr lang="en-US" i="1" dirty="0" smtClean="0">
                <a:solidFill>
                  <a:srgbClr val="FF0000"/>
                </a:solidFill>
              </a:rPr>
              <a:t>even </a:t>
            </a:r>
            <a:r>
              <a:rPr lang="en-US" dirty="0" smtClean="0">
                <a:solidFill>
                  <a:srgbClr val="FF0000"/>
                </a:solidFill>
              </a:rPr>
              <a:t>to the end of the world. </a:t>
            </a:r>
            <a:r>
              <a:rPr lang="en-US" dirty="0" smtClean="0">
                <a:solidFill>
                  <a:srgbClr val="FFFF00"/>
                </a:solidFill>
              </a:rPr>
              <a:t>Amen.</a:t>
            </a:r>
          </a:p>
          <a:p>
            <a:pPr>
              <a:buNone/>
            </a:pPr>
            <a:r>
              <a:rPr lang="en-US" dirty="0" smtClean="0">
                <a:solidFill>
                  <a:srgbClr val="92D050"/>
                </a:solidFill>
              </a:rPr>
              <a:t>					(Matthew 28:19-20 AKJV)</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solidFill>
                  <a:srgbClr val="FFC000"/>
                </a:solidFill>
              </a:rPr>
              <a:t>DEFINITIONS</a:t>
            </a:r>
            <a:endParaRPr lang="en-US" sz="2400" dirty="0"/>
          </a:p>
        </p:txBody>
      </p:sp>
      <p:sp>
        <p:nvSpPr>
          <p:cNvPr id="3" name="Content Placeholder 2"/>
          <p:cNvSpPr>
            <a:spLocks noGrp="1"/>
          </p:cNvSpPr>
          <p:nvPr>
            <p:ph idx="1"/>
          </p:nvPr>
        </p:nvSpPr>
        <p:spPr>
          <a:xfrm>
            <a:off x="457200" y="990600"/>
            <a:ext cx="8229600" cy="5562600"/>
          </a:xfrm>
        </p:spPr>
        <p:txBody>
          <a:bodyPr>
            <a:normAutofit/>
          </a:bodyPr>
          <a:lstStyle/>
          <a:p>
            <a:pPr>
              <a:buNone/>
            </a:pPr>
            <a:r>
              <a:rPr lang="en-US" sz="2400" b="1" dirty="0" smtClean="0">
                <a:solidFill>
                  <a:srgbClr val="FFC000"/>
                </a:solidFill>
              </a:rPr>
              <a:t>GRACE: </a:t>
            </a:r>
            <a:r>
              <a:rPr lang="en-US" sz="2400" b="1" dirty="0" smtClean="0">
                <a:solidFill>
                  <a:srgbClr val="FFFF00"/>
                </a:solidFill>
              </a:rPr>
              <a:t>The process (which has multiple parts) by which God, via the Holy Spirit: </a:t>
            </a:r>
            <a:endParaRPr lang="en-US" sz="2400" dirty="0" smtClean="0">
              <a:solidFill>
                <a:srgbClr val="FFFF00"/>
              </a:solidFill>
            </a:endParaRPr>
          </a:p>
          <a:p>
            <a:pPr marL="857250" lvl="1" indent="-457200">
              <a:buFont typeface="+mj-lt"/>
              <a:buAutoNum type="alphaLcParenR"/>
            </a:pPr>
            <a:r>
              <a:rPr lang="en-US" sz="2000" b="1" dirty="0" smtClean="0">
                <a:solidFill>
                  <a:srgbClr val="FFFF00"/>
                </a:solidFill>
              </a:rPr>
              <a:t>Removes or renders inactive the code in the genome generated through the Devil’s operating system via miRNA’s.</a:t>
            </a:r>
          </a:p>
          <a:p>
            <a:pPr marL="857250" lvl="1" indent="-457200">
              <a:buFont typeface="+mj-lt"/>
              <a:buAutoNum type="alphaLcParenR"/>
            </a:pPr>
            <a:r>
              <a:rPr lang="en-US" sz="2000" b="1" dirty="0" smtClean="0">
                <a:solidFill>
                  <a:srgbClr val="FFFF00"/>
                </a:solidFill>
              </a:rPr>
              <a:t>Writes new code to replace the original code destroyed by that system.</a:t>
            </a:r>
            <a:endParaRPr lang="en-US" sz="2000" dirty="0" smtClean="0">
              <a:solidFill>
                <a:srgbClr val="FFFF00"/>
              </a:solidFill>
            </a:endParaRPr>
          </a:p>
          <a:p>
            <a:pPr marL="857250" lvl="1" indent="-457200">
              <a:buFont typeface="+mj-lt"/>
              <a:buAutoNum type="alphaLcParenR"/>
            </a:pPr>
            <a:endParaRPr lang="en-US" sz="2000" dirty="0" smtClean="0">
              <a:solidFill>
                <a:srgbClr val="FFFF00"/>
              </a:solidFill>
            </a:endParaRPr>
          </a:p>
          <a:p>
            <a:pPr>
              <a:buNone/>
            </a:pPr>
            <a:r>
              <a:rPr lang="en-US" sz="2000" dirty="0" smtClean="0">
                <a:solidFill>
                  <a:srgbClr val="FFFF00"/>
                </a:solidFill>
              </a:rPr>
              <a:t>For what the law could not do, in that it was weak through the flesh, God sending his own Son in the likeness of sinful flesh, and for sin</a:t>
            </a:r>
            <a:r>
              <a:rPr lang="en-US" sz="2000" u="sng" dirty="0" smtClean="0">
                <a:solidFill>
                  <a:srgbClr val="FFFF00"/>
                </a:solidFill>
              </a:rPr>
              <a:t>, condemned sin in the flesh</a:t>
            </a:r>
            <a:r>
              <a:rPr lang="en-US" sz="2000" dirty="0" smtClean="0">
                <a:solidFill>
                  <a:srgbClr val="FFFF00"/>
                </a:solidFill>
              </a:rPr>
              <a:t>: That the righteousness of the law might be fulfilled in us, who walk not after the flesh, but after the Spirit.</a:t>
            </a:r>
          </a:p>
          <a:p>
            <a:pPr>
              <a:buNone/>
            </a:pPr>
            <a:r>
              <a:rPr lang="en-US" sz="2000" dirty="0" smtClean="0">
                <a:solidFill>
                  <a:srgbClr val="92D050"/>
                </a:solidFill>
              </a:rPr>
              <a:t>							(Romans 8:3-4 AKJV)</a:t>
            </a:r>
          </a:p>
          <a:p>
            <a:pPr>
              <a:buNone/>
            </a:pPr>
            <a:r>
              <a:rPr lang="en-US" sz="2000" u="sng" dirty="0" smtClean="0">
                <a:solidFill>
                  <a:srgbClr val="FFFF00"/>
                </a:solidFill>
              </a:rPr>
              <a:t>For sin shall not have dominion over you</a:t>
            </a:r>
            <a:r>
              <a:rPr lang="en-US" sz="2000" dirty="0" smtClean="0">
                <a:solidFill>
                  <a:srgbClr val="FFFF00"/>
                </a:solidFill>
              </a:rPr>
              <a:t>: </a:t>
            </a:r>
            <a:r>
              <a:rPr lang="en-US" sz="2000" u="sng" dirty="0" smtClean="0">
                <a:solidFill>
                  <a:srgbClr val="FFFF00"/>
                </a:solidFill>
              </a:rPr>
              <a:t>for you are not under the law, but under grace</a:t>
            </a:r>
            <a:r>
              <a:rPr lang="en-US" sz="2000" dirty="0" smtClean="0">
                <a:solidFill>
                  <a:srgbClr val="FFFF00"/>
                </a:solidFill>
              </a:rPr>
              <a:t>.</a:t>
            </a:r>
          </a:p>
          <a:p>
            <a:pPr>
              <a:buNone/>
            </a:pPr>
            <a:r>
              <a:rPr lang="en-US" sz="2000" b="1" dirty="0" smtClean="0">
                <a:solidFill>
                  <a:srgbClr val="92D050"/>
                </a:solidFill>
              </a:rPr>
              <a:t>							</a:t>
            </a:r>
            <a:r>
              <a:rPr lang="en-US" sz="2000" dirty="0" smtClean="0">
                <a:solidFill>
                  <a:srgbClr val="92D050"/>
                </a:solidFill>
              </a:rPr>
              <a:t>(Romans 6:14 AKJV)</a:t>
            </a:r>
          </a:p>
          <a:p>
            <a:pPr>
              <a:buNone/>
            </a:pPr>
            <a:endParaRPr lang="en-US" sz="2000" dirty="0" smtClean="0">
              <a:solidFill>
                <a:srgbClr val="92D050"/>
              </a:solidFill>
            </a:endParaRPr>
          </a:p>
          <a:p>
            <a:pPr marL="457200" indent="-457200">
              <a:buFont typeface="+mj-lt"/>
              <a:buAutoNum type="alphaLcParen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Only the Creator of the information system can repair and rewrite the code.</a:t>
            </a:r>
            <a:endParaRPr lang="en-US" sz="2800" dirty="0">
              <a:solidFill>
                <a:srgbClr val="FFC000"/>
              </a:solidFill>
            </a:endParaRPr>
          </a:p>
        </p:txBody>
      </p:sp>
      <p:sp>
        <p:nvSpPr>
          <p:cNvPr id="3" name="Content Placeholder 2"/>
          <p:cNvSpPr>
            <a:spLocks noGrp="1"/>
          </p:cNvSpPr>
          <p:nvPr>
            <p:ph idx="1"/>
          </p:nvPr>
        </p:nvSpPr>
        <p:spPr/>
        <p:txBody>
          <a:bodyPr>
            <a:normAutofit/>
          </a:bodyPr>
          <a:lstStyle/>
          <a:p>
            <a:pPr>
              <a:buNone/>
            </a:pPr>
            <a:r>
              <a:rPr lang="en-US" sz="2400" dirty="0" smtClean="0">
                <a:solidFill>
                  <a:srgbClr val="FFFF00"/>
                </a:solidFill>
              </a:rPr>
              <a:t>In the beginning was the Word, and the Word was with God, and the Word was God. The same was in the beginning with God.</a:t>
            </a:r>
            <a:r>
              <a:rPr lang="en-US" sz="2400" u="sng" dirty="0" smtClean="0">
                <a:solidFill>
                  <a:srgbClr val="FFFF00"/>
                </a:solidFill>
              </a:rPr>
              <a:t> All things were made by him; and without him was not any thing made that was made.</a:t>
            </a:r>
            <a:endParaRPr lang="en-US" sz="2400" dirty="0" smtClean="0">
              <a:solidFill>
                <a:srgbClr val="FFFF00"/>
              </a:solidFill>
            </a:endParaRPr>
          </a:p>
          <a:p>
            <a:pPr>
              <a:buNone/>
            </a:pPr>
            <a:r>
              <a:rPr lang="en-US" sz="2400" dirty="0" smtClean="0">
                <a:solidFill>
                  <a:srgbClr val="92D050"/>
                </a:solidFill>
              </a:rPr>
              <a:t>							(John 1:1-3 AKJV)</a:t>
            </a:r>
          </a:p>
          <a:p>
            <a:pPr>
              <a:buNone/>
            </a:pPr>
            <a:endParaRPr lang="en-US" sz="2400" dirty="0" smtClean="0">
              <a:solidFill>
                <a:srgbClr val="92D050"/>
              </a:solidFill>
            </a:endParaRPr>
          </a:p>
          <a:p>
            <a:pPr>
              <a:buNone/>
            </a:pPr>
            <a:r>
              <a:rPr lang="en-US" sz="2400" u="sng" dirty="0" smtClean="0">
                <a:solidFill>
                  <a:srgbClr val="FFFF00"/>
                </a:solidFill>
              </a:rPr>
              <a:t>Neither is there salvation in any other: for there is none other name under heaven given among men, whereby we must be saved</a:t>
            </a:r>
            <a:r>
              <a:rPr lang="en-US" sz="2400" dirty="0" smtClean="0">
                <a:solidFill>
                  <a:srgbClr val="FFFF00"/>
                </a:solidFill>
              </a:rPr>
              <a:t>.</a:t>
            </a:r>
          </a:p>
          <a:p>
            <a:pPr>
              <a:buNone/>
            </a:pPr>
            <a:r>
              <a:rPr lang="en-US" sz="2400" dirty="0" smtClean="0">
                <a:solidFill>
                  <a:srgbClr val="92D050"/>
                </a:solidFill>
              </a:rPr>
              <a:t>							(Acts 4:12 AKJV)</a:t>
            </a: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When does this “sanctification” occur—now, or in the future? </a:t>
            </a:r>
            <a:endParaRPr lang="en-US" sz="3200"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sz="2400" u="sng" dirty="0" smtClean="0">
                <a:solidFill>
                  <a:srgbClr val="FFFF00"/>
                </a:solidFill>
              </a:rPr>
              <a:t>Teaching us that, denying ungodliness and worldly lusts, we should live soberly, righteously, and godly, in this present world</a:t>
            </a:r>
            <a:r>
              <a:rPr lang="en-US" sz="2400" dirty="0" smtClean="0">
                <a:solidFill>
                  <a:srgbClr val="FFFF00"/>
                </a:solidFill>
              </a:rPr>
              <a:t>;					</a:t>
            </a:r>
            <a:r>
              <a:rPr lang="en-US" sz="2400" dirty="0" smtClean="0">
                <a:solidFill>
                  <a:srgbClr val="92D050"/>
                </a:solidFill>
              </a:rPr>
              <a:t>(Titus 2:12 AKJV)</a:t>
            </a:r>
          </a:p>
          <a:p>
            <a:pPr>
              <a:buNone/>
            </a:pPr>
            <a:endParaRPr lang="en-US" sz="2400" dirty="0" smtClean="0">
              <a:solidFill>
                <a:srgbClr val="92D050"/>
              </a:solidFill>
            </a:endParaRPr>
          </a:p>
          <a:p>
            <a:pPr>
              <a:buNone/>
            </a:pPr>
            <a:r>
              <a:rPr lang="en-US" sz="2400" u="sng" dirty="0" smtClean="0">
                <a:solidFill>
                  <a:srgbClr val="FFFF00"/>
                </a:solidFill>
              </a:rPr>
              <a:t>That you may be blameless and harmless, the sons of God, without rebuke, in the middle of a crooked and perverse nation, among whom you shine as lights in the world;</a:t>
            </a:r>
            <a:endParaRPr lang="en-US" sz="2400" dirty="0" smtClean="0">
              <a:solidFill>
                <a:srgbClr val="FFFF00"/>
              </a:solidFill>
            </a:endParaRPr>
          </a:p>
          <a:p>
            <a:pPr>
              <a:buNone/>
            </a:pPr>
            <a:r>
              <a:rPr lang="en-US" sz="2400" dirty="0" smtClean="0">
                <a:solidFill>
                  <a:srgbClr val="92D050"/>
                </a:solidFill>
              </a:rPr>
              <a:t>						(Philippians 2:15 AKJV)</a:t>
            </a:r>
          </a:p>
          <a:p>
            <a:pPr>
              <a:buNone/>
            </a:pPr>
            <a:endParaRPr lang="en-US" sz="2400" dirty="0" smtClean="0">
              <a:solidFill>
                <a:srgbClr val="92D050"/>
              </a:solidFill>
            </a:endParaRPr>
          </a:p>
          <a:p>
            <a:pPr>
              <a:buNone/>
            </a:pPr>
            <a:r>
              <a:rPr lang="en-US" sz="2400" u="sng" dirty="0" smtClean="0">
                <a:solidFill>
                  <a:srgbClr val="FFFF00"/>
                </a:solidFill>
              </a:rPr>
              <a:t>Having a form of godliness, but denying the power thereof: from such turn away</a:t>
            </a:r>
            <a:r>
              <a:rPr lang="en-US" sz="2400" dirty="0" smtClean="0">
                <a:solidFill>
                  <a:srgbClr val="FFFF00"/>
                </a:solidFill>
              </a:rPr>
              <a:t>.</a:t>
            </a:r>
          </a:p>
          <a:p>
            <a:pPr>
              <a:buNone/>
            </a:pPr>
            <a:r>
              <a:rPr lang="en-US" sz="2400" dirty="0" smtClean="0">
                <a:solidFill>
                  <a:srgbClr val="92D050"/>
                </a:solidFill>
              </a:rPr>
              <a:t>						(2 Timothy 3:5 AKJV)</a:t>
            </a:r>
          </a:p>
          <a:p>
            <a:pPr>
              <a:buNone/>
            </a:pPr>
            <a:endParaRPr lang="en-US" sz="2400" dirty="0" smtClean="0">
              <a:solidFill>
                <a:srgbClr val="92D050"/>
              </a:solidFill>
            </a:endParaRP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rgbClr val="FFC000"/>
                </a:solidFill>
              </a:rPr>
              <a:t>WHAT HAPPENS WHEN CHRIST REMAKES US?</a:t>
            </a:r>
            <a:endParaRPr lang="en-US" sz="2800" dirty="0"/>
          </a:p>
        </p:txBody>
      </p:sp>
      <p:sp>
        <p:nvSpPr>
          <p:cNvPr id="3" name="Content Placeholder 2"/>
          <p:cNvSpPr>
            <a:spLocks noGrp="1"/>
          </p:cNvSpPr>
          <p:nvPr>
            <p:ph idx="1"/>
          </p:nvPr>
        </p:nvSpPr>
        <p:spPr>
          <a:xfrm>
            <a:off x="228600" y="1066800"/>
            <a:ext cx="8763000" cy="5562600"/>
          </a:xfrm>
        </p:spPr>
        <p:txBody>
          <a:bodyPr>
            <a:normAutofit lnSpcReduction="10000"/>
          </a:bodyPr>
          <a:lstStyle/>
          <a:p>
            <a:pPr>
              <a:buNone/>
            </a:pPr>
            <a:r>
              <a:rPr lang="en-US" sz="2400" u="sng" dirty="0" smtClean="0">
                <a:solidFill>
                  <a:srgbClr val="FFFF00"/>
                </a:solidFill>
              </a:rPr>
              <a:t>Whoever is born of God does not commit sin; for his seed remains in him: and he cannot sin, because he is born of God.</a:t>
            </a:r>
            <a:endParaRPr lang="en-US" sz="2400" dirty="0" smtClean="0">
              <a:solidFill>
                <a:srgbClr val="FFFF00"/>
              </a:solidFill>
            </a:endParaRPr>
          </a:p>
          <a:p>
            <a:pPr>
              <a:buNone/>
            </a:pPr>
            <a:r>
              <a:rPr lang="en-US" sz="2400" dirty="0" smtClean="0">
                <a:solidFill>
                  <a:srgbClr val="92D050"/>
                </a:solidFill>
              </a:rPr>
              <a:t>							(1 John 3:9 AKJV)</a:t>
            </a:r>
          </a:p>
          <a:p>
            <a:pPr>
              <a:buNone/>
            </a:pPr>
            <a:r>
              <a:rPr lang="en-US" sz="2400" b="1" dirty="0" smtClean="0">
                <a:solidFill>
                  <a:srgbClr val="FFFF00"/>
                </a:solidFill>
              </a:rPr>
              <a:t> </a:t>
            </a:r>
            <a:r>
              <a:rPr lang="en-US" sz="2400" u="sng" dirty="0" smtClean="0">
                <a:solidFill>
                  <a:srgbClr val="FFFF00"/>
                </a:solidFill>
              </a:rPr>
              <a:t>Therefore if any man </a:t>
            </a:r>
            <a:r>
              <a:rPr lang="en-US" sz="2400" i="1" u="sng" dirty="0" smtClean="0">
                <a:solidFill>
                  <a:srgbClr val="FFFF00"/>
                </a:solidFill>
              </a:rPr>
              <a:t>be </a:t>
            </a:r>
            <a:r>
              <a:rPr lang="en-US" sz="2400" u="sng" dirty="0" smtClean="0">
                <a:solidFill>
                  <a:srgbClr val="FFFF00"/>
                </a:solidFill>
              </a:rPr>
              <a:t>in Christ, </a:t>
            </a:r>
            <a:r>
              <a:rPr lang="en-US" sz="2400" i="1" u="sng" dirty="0" smtClean="0">
                <a:solidFill>
                  <a:srgbClr val="FFFF00"/>
                </a:solidFill>
              </a:rPr>
              <a:t>he </a:t>
            </a:r>
            <a:r>
              <a:rPr lang="en-US" sz="2400" u="sng" dirty="0" smtClean="0">
                <a:solidFill>
                  <a:srgbClr val="FFFF00"/>
                </a:solidFill>
              </a:rPr>
              <a:t>is a new creature: old things are passed away; behold, all things are become new</a:t>
            </a:r>
            <a:r>
              <a:rPr lang="en-US" sz="2400" dirty="0" smtClean="0">
                <a:solidFill>
                  <a:srgbClr val="FFFF00"/>
                </a:solidFill>
              </a:rPr>
              <a:t>.</a:t>
            </a:r>
          </a:p>
          <a:p>
            <a:pPr>
              <a:buNone/>
            </a:pPr>
            <a:r>
              <a:rPr lang="en-US" sz="2400" dirty="0" smtClean="0">
                <a:solidFill>
                  <a:srgbClr val="92D050"/>
                </a:solidFill>
              </a:rPr>
              <a:t>						(2 Corinthians 5:17 AKJV)</a:t>
            </a:r>
          </a:p>
          <a:p>
            <a:pPr>
              <a:buNone/>
            </a:pPr>
            <a:endParaRPr lang="en-US" sz="2400" dirty="0" smtClean="0">
              <a:solidFill>
                <a:srgbClr val="92D050"/>
              </a:solidFill>
            </a:endParaRPr>
          </a:p>
          <a:p>
            <a:pPr>
              <a:buNone/>
            </a:pPr>
            <a:r>
              <a:rPr lang="en-US" sz="2800" b="1" dirty="0" smtClean="0">
                <a:solidFill>
                  <a:srgbClr val="FFFF00"/>
                </a:solidFill>
              </a:rPr>
              <a:t>This does not mean that we will never make a mistake--because we still have defective hardware and software.  What it does mean is that we will no longer listen  (much less give thought to) the Evil One when he comes to seduce us.  This will be the case for the 144,000 spoken of in Revelation 14.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We will become “one”.</a:t>
            </a:r>
            <a:endParaRPr lang="en-US" sz="2800" dirty="0">
              <a:solidFill>
                <a:srgbClr val="FFC000"/>
              </a:solidFill>
            </a:endParaRPr>
          </a:p>
        </p:txBody>
      </p:sp>
      <p:sp>
        <p:nvSpPr>
          <p:cNvPr id="3" name="Content Placeholder 2"/>
          <p:cNvSpPr>
            <a:spLocks noGrp="1"/>
          </p:cNvSpPr>
          <p:nvPr>
            <p:ph idx="1"/>
          </p:nvPr>
        </p:nvSpPr>
        <p:spPr>
          <a:xfrm>
            <a:off x="457200" y="1371600"/>
            <a:ext cx="8229600" cy="4953000"/>
          </a:xfrm>
        </p:spPr>
        <p:txBody>
          <a:bodyPr/>
          <a:lstStyle/>
          <a:p>
            <a:pPr>
              <a:buNone/>
            </a:pPr>
            <a:r>
              <a:rPr lang="en-US" sz="2800" u="sng" dirty="0" smtClean="0">
                <a:solidFill>
                  <a:srgbClr val="FFFF00"/>
                </a:solidFill>
              </a:rPr>
              <a:t>My little children, of whom I travail in birth again until Christ be formed in you,</a:t>
            </a:r>
            <a:endParaRPr lang="en-US" sz="2800" dirty="0" smtClean="0">
              <a:solidFill>
                <a:srgbClr val="FFFF00"/>
              </a:solidFill>
            </a:endParaRPr>
          </a:p>
          <a:p>
            <a:pPr>
              <a:buNone/>
            </a:pPr>
            <a:r>
              <a:rPr lang="en-US" sz="2800" dirty="0" smtClean="0">
                <a:solidFill>
                  <a:srgbClr val="92D050"/>
                </a:solidFill>
              </a:rPr>
              <a:t>						(Galatians 4:19 AKJV)</a:t>
            </a:r>
          </a:p>
          <a:p>
            <a:pPr>
              <a:buNone/>
            </a:pPr>
            <a:r>
              <a:rPr lang="en-US" sz="2800" u="sng" dirty="0" smtClean="0">
                <a:solidFill>
                  <a:srgbClr val="FF0000"/>
                </a:solidFill>
              </a:rPr>
              <a:t>By this shall all </a:t>
            </a:r>
            <a:r>
              <a:rPr lang="en-US" sz="2800" i="1" u="sng" dirty="0" smtClean="0">
                <a:solidFill>
                  <a:srgbClr val="FF0000"/>
                </a:solidFill>
              </a:rPr>
              <a:t>men </a:t>
            </a:r>
            <a:r>
              <a:rPr lang="en-US" sz="2800" u="sng" dirty="0" smtClean="0">
                <a:solidFill>
                  <a:srgbClr val="FF0000"/>
                </a:solidFill>
              </a:rPr>
              <a:t>know that you are my disciples, if you have love one to another.</a:t>
            </a:r>
            <a:endParaRPr lang="en-US" sz="2800" dirty="0" smtClean="0">
              <a:solidFill>
                <a:srgbClr val="FF0000"/>
              </a:solidFill>
            </a:endParaRPr>
          </a:p>
          <a:p>
            <a:pPr>
              <a:buNone/>
            </a:pPr>
            <a:r>
              <a:rPr lang="en-US" sz="2800" dirty="0" smtClean="0">
                <a:solidFill>
                  <a:srgbClr val="92D050"/>
                </a:solidFill>
              </a:rPr>
              <a:t>						(John 13:35 AKJV)</a:t>
            </a:r>
          </a:p>
          <a:p>
            <a:pPr>
              <a:buNone/>
            </a:pPr>
            <a:r>
              <a:rPr lang="en-US" sz="2800" u="sng" dirty="0" smtClean="0">
                <a:solidFill>
                  <a:srgbClr val="FF0000"/>
                </a:solidFill>
              </a:rPr>
              <a:t>That they all may be one; as you, Father, </a:t>
            </a:r>
            <a:r>
              <a:rPr lang="en-US" sz="2800" i="1" u="sng" dirty="0" smtClean="0">
                <a:solidFill>
                  <a:srgbClr val="FF0000"/>
                </a:solidFill>
              </a:rPr>
              <a:t>are </a:t>
            </a:r>
            <a:r>
              <a:rPr lang="en-US" sz="2800" u="sng" dirty="0" smtClean="0">
                <a:solidFill>
                  <a:srgbClr val="FF0000"/>
                </a:solidFill>
              </a:rPr>
              <a:t>in me, and I in you, that they also may be one in us</a:t>
            </a:r>
            <a:r>
              <a:rPr lang="en-US" sz="2800" dirty="0" smtClean="0">
                <a:solidFill>
                  <a:srgbClr val="FF0000"/>
                </a:solidFill>
              </a:rPr>
              <a:t>: that the world may believe that you have sent me.</a:t>
            </a:r>
          </a:p>
          <a:p>
            <a:pPr>
              <a:buNone/>
            </a:pPr>
            <a:r>
              <a:rPr lang="en-US" sz="2800" dirty="0" smtClean="0">
                <a:solidFill>
                  <a:srgbClr val="92D050"/>
                </a:solidFill>
              </a:rPr>
              <a:t>						(John 17:21 AKJV)</a:t>
            </a:r>
          </a:p>
          <a:p>
            <a:pPr>
              <a:buNone/>
            </a:pPr>
            <a:endParaRPr lang="en-US" sz="2800" dirty="0" smtClean="0">
              <a:solidFill>
                <a:srgbClr val="92D050"/>
              </a:solidFill>
            </a:endParaRP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4000" b="1" dirty="0" smtClean="0">
                <a:solidFill>
                  <a:srgbClr val="FFC000"/>
                </a:solidFill>
              </a:rPr>
              <a:t>With rewritten code, Christ’s followers will think and behave like their Author—that is why they will naturally congregate together and form His church.</a:t>
            </a:r>
            <a:endParaRPr lang="en-US" sz="4000" dirty="0" smtClean="0">
              <a:solidFill>
                <a:srgbClr val="FFC000"/>
              </a:solidFill>
            </a:endParaRP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b="1" dirty="0" smtClean="0">
                <a:solidFill>
                  <a:srgbClr val="FFC000"/>
                </a:solidFill>
              </a:rPr>
              <a:t>DEFINITIONS</a:t>
            </a:r>
            <a:endParaRPr lang="en-US" sz="2400" dirty="0"/>
          </a:p>
        </p:txBody>
      </p:sp>
      <p:sp>
        <p:nvSpPr>
          <p:cNvPr id="3" name="Content Placeholder 2"/>
          <p:cNvSpPr>
            <a:spLocks noGrp="1"/>
          </p:cNvSpPr>
          <p:nvPr>
            <p:ph idx="1"/>
          </p:nvPr>
        </p:nvSpPr>
        <p:spPr/>
        <p:txBody>
          <a:bodyPr>
            <a:normAutofit/>
          </a:bodyPr>
          <a:lstStyle/>
          <a:p>
            <a:pPr>
              <a:buNone/>
            </a:pPr>
            <a:r>
              <a:rPr lang="en-US" sz="2400" b="1" dirty="0" smtClean="0">
                <a:solidFill>
                  <a:srgbClr val="FFC000"/>
                </a:solidFill>
              </a:rPr>
              <a:t>FAITH:  </a:t>
            </a:r>
            <a:r>
              <a:rPr lang="en-US" sz="2400" b="1" dirty="0" smtClean="0">
                <a:solidFill>
                  <a:srgbClr val="FFFF00"/>
                </a:solidFill>
              </a:rPr>
              <a:t>The part we must play which allows God to use His grace to heal the damage done by the MGE’s. </a:t>
            </a:r>
          </a:p>
          <a:p>
            <a:pPr>
              <a:buNone/>
            </a:pPr>
            <a:r>
              <a:rPr lang="en-US" sz="2000" u="sng" dirty="0" smtClean="0">
                <a:solidFill>
                  <a:srgbClr val="FFFF00"/>
                </a:solidFill>
              </a:rPr>
              <a:t>For by grace are you saved through faith; and that not of yourselves</a:t>
            </a:r>
            <a:r>
              <a:rPr lang="en-US" sz="2000" dirty="0" smtClean="0">
                <a:solidFill>
                  <a:srgbClr val="FFFF00"/>
                </a:solidFill>
              </a:rPr>
              <a:t>: </a:t>
            </a:r>
            <a:r>
              <a:rPr lang="en-US" sz="2000" i="1" u="sng" dirty="0" smtClean="0">
                <a:solidFill>
                  <a:srgbClr val="FFFF00"/>
                </a:solidFill>
              </a:rPr>
              <a:t>it is </a:t>
            </a:r>
            <a:r>
              <a:rPr lang="en-US" sz="2000" u="sng" dirty="0" smtClean="0">
                <a:solidFill>
                  <a:srgbClr val="FFFF00"/>
                </a:solidFill>
              </a:rPr>
              <a:t>the gift of God</a:t>
            </a:r>
            <a:r>
              <a:rPr lang="en-US" sz="2000" dirty="0" smtClean="0">
                <a:solidFill>
                  <a:srgbClr val="FFFF00"/>
                </a:solidFill>
              </a:rPr>
              <a:t>: Not of works, lest any man should boast</a:t>
            </a:r>
            <a:r>
              <a:rPr lang="en-US" sz="2000" b="1" dirty="0" smtClean="0">
                <a:solidFill>
                  <a:srgbClr val="FFFF00"/>
                </a:solidFill>
              </a:rPr>
              <a:t>.</a:t>
            </a:r>
            <a:endParaRPr lang="en-US" sz="2000" dirty="0" smtClean="0">
              <a:solidFill>
                <a:srgbClr val="FFFF00"/>
              </a:solidFill>
            </a:endParaRPr>
          </a:p>
          <a:p>
            <a:pPr>
              <a:buNone/>
            </a:pPr>
            <a:r>
              <a:rPr lang="en-US" sz="2000" b="1" dirty="0" smtClean="0">
                <a:solidFill>
                  <a:srgbClr val="92D050"/>
                </a:solidFill>
              </a:rPr>
              <a:t>							</a:t>
            </a:r>
            <a:r>
              <a:rPr lang="en-US" sz="2000" dirty="0" smtClean="0">
                <a:solidFill>
                  <a:srgbClr val="92D050"/>
                </a:solidFill>
              </a:rPr>
              <a:t>(Ephesians 2:8-9 AKJV)</a:t>
            </a:r>
          </a:p>
          <a:p>
            <a:pPr>
              <a:buNone/>
            </a:pPr>
            <a:r>
              <a:rPr lang="en-US" sz="2000" dirty="0" smtClean="0">
                <a:solidFill>
                  <a:srgbClr val="FFFF00"/>
                </a:solidFill>
              </a:rPr>
              <a:t>And he that doubts is damned if he eat, because </a:t>
            </a:r>
            <a:r>
              <a:rPr lang="en-US" sz="2000" i="1" dirty="0" smtClean="0">
                <a:solidFill>
                  <a:srgbClr val="FFFF00"/>
                </a:solidFill>
              </a:rPr>
              <a:t>he eats </a:t>
            </a:r>
            <a:r>
              <a:rPr lang="en-US" sz="2000" dirty="0" smtClean="0">
                <a:solidFill>
                  <a:srgbClr val="FFFF00"/>
                </a:solidFill>
              </a:rPr>
              <a:t>not of faith: </a:t>
            </a:r>
            <a:r>
              <a:rPr lang="en-US" sz="2000" u="sng" dirty="0" smtClean="0">
                <a:solidFill>
                  <a:srgbClr val="FFFF00"/>
                </a:solidFill>
              </a:rPr>
              <a:t>for whatever </a:t>
            </a:r>
            <a:r>
              <a:rPr lang="en-US" sz="2000" i="1" u="sng" dirty="0" smtClean="0">
                <a:solidFill>
                  <a:srgbClr val="FFFF00"/>
                </a:solidFill>
              </a:rPr>
              <a:t>is </a:t>
            </a:r>
            <a:r>
              <a:rPr lang="en-US" sz="2000" u="sng" dirty="0" smtClean="0">
                <a:solidFill>
                  <a:srgbClr val="FFFF00"/>
                </a:solidFill>
              </a:rPr>
              <a:t>not of faith is sin</a:t>
            </a:r>
            <a:r>
              <a:rPr lang="en-US" sz="2000" dirty="0" smtClean="0">
                <a:solidFill>
                  <a:srgbClr val="FFFF00"/>
                </a:solidFill>
              </a:rPr>
              <a:t>.</a:t>
            </a:r>
          </a:p>
          <a:p>
            <a:pPr>
              <a:buNone/>
            </a:pPr>
            <a:r>
              <a:rPr lang="en-US" sz="2000" dirty="0" smtClean="0">
                <a:solidFill>
                  <a:srgbClr val="92D050"/>
                </a:solidFill>
              </a:rPr>
              <a:t>							(Romans 14:23 AKJV)</a:t>
            </a:r>
          </a:p>
          <a:p>
            <a:pPr>
              <a:buNone/>
            </a:pPr>
            <a:r>
              <a:rPr lang="en-US" sz="2000" u="sng" dirty="0" smtClean="0">
                <a:solidFill>
                  <a:srgbClr val="FFFF00"/>
                </a:solidFill>
              </a:rPr>
              <a:t>But without faith </a:t>
            </a:r>
            <a:r>
              <a:rPr lang="en-US" sz="2000" i="1" u="sng" dirty="0" smtClean="0">
                <a:solidFill>
                  <a:srgbClr val="FFFF00"/>
                </a:solidFill>
              </a:rPr>
              <a:t>it is </a:t>
            </a:r>
            <a:r>
              <a:rPr lang="en-US" sz="2000" u="sng" dirty="0" smtClean="0">
                <a:solidFill>
                  <a:srgbClr val="FFFF00"/>
                </a:solidFill>
              </a:rPr>
              <a:t>impossible to please </a:t>
            </a:r>
            <a:r>
              <a:rPr lang="en-US" sz="2000" i="1" u="sng" dirty="0" smtClean="0">
                <a:solidFill>
                  <a:srgbClr val="FFFF00"/>
                </a:solidFill>
              </a:rPr>
              <a:t>him:</a:t>
            </a:r>
            <a:r>
              <a:rPr lang="en-US" sz="2000" i="1" dirty="0" smtClean="0">
                <a:solidFill>
                  <a:srgbClr val="FFFF00"/>
                </a:solidFill>
              </a:rPr>
              <a:t> </a:t>
            </a:r>
            <a:r>
              <a:rPr lang="en-US" sz="2000" dirty="0" smtClean="0">
                <a:solidFill>
                  <a:srgbClr val="FFFF00"/>
                </a:solidFill>
              </a:rPr>
              <a:t>for he that comes to God must believe that he is, and </a:t>
            </a:r>
            <a:r>
              <a:rPr lang="en-US" sz="2000" i="1" dirty="0" smtClean="0">
                <a:solidFill>
                  <a:srgbClr val="FFFF00"/>
                </a:solidFill>
              </a:rPr>
              <a:t>that </a:t>
            </a:r>
            <a:r>
              <a:rPr lang="en-US" sz="2000" dirty="0" smtClean="0">
                <a:solidFill>
                  <a:srgbClr val="FFFF00"/>
                </a:solidFill>
              </a:rPr>
              <a:t>he is a rewarder of them that diligently seek him.</a:t>
            </a:r>
          </a:p>
          <a:p>
            <a:pPr>
              <a:buNone/>
            </a:pPr>
            <a:r>
              <a:rPr lang="en-US" sz="2000" dirty="0" smtClean="0">
                <a:solidFill>
                  <a:srgbClr val="92D050"/>
                </a:solidFill>
              </a:rPr>
              <a:t>							(Hebrews 11:6 AKJV)</a:t>
            </a:r>
          </a:p>
          <a:p>
            <a:pPr>
              <a:buNone/>
            </a:pPr>
            <a:endParaRPr lang="en-US" sz="2000" dirty="0" smtClean="0">
              <a:solidFill>
                <a:srgbClr val="92D050"/>
              </a:solidFill>
            </a:endParaRPr>
          </a:p>
          <a:p>
            <a:pPr>
              <a:buNone/>
            </a:pPr>
            <a:endParaRPr lang="en-US" sz="2000" dirty="0" smtClean="0">
              <a:solidFill>
                <a:srgbClr val="92D050"/>
              </a:solidFill>
            </a:endParaRPr>
          </a:p>
          <a:p>
            <a:pPr>
              <a:buNone/>
            </a:pPr>
            <a:endParaRPr lang="en-US" sz="2000"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l"/>
            <a:r>
              <a:rPr lang="en-US" sz="2400" b="1" dirty="0" smtClean="0">
                <a:solidFill>
                  <a:srgbClr val="FFC000"/>
                </a:solidFill>
              </a:rPr>
              <a:t>So faith is very important because it is a prerequisite for God to work on our behalf.  There are two aspects to faith:</a:t>
            </a:r>
            <a:endParaRPr lang="en-US" sz="2400" dirty="0"/>
          </a:p>
        </p:txBody>
      </p:sp>
      <p:sp>
        <p:nvSpPr>
          <p:cNvPr id="3" name="Content Placeholder 2"/>
          <p:cNvSpPr>
            <a:spLocks noGrp="1"/>
          </p:cNvSpPr>
          <p:nvPr>
            <p:ph idx="1"/>
          </p:nvPr>
        </p:nvSpPr>
        <p:spPr>
          <a:xfrm>
            <a:off x="457200" y="1447800"/>
            <a:ext cx="8229600" cy="5105400"/>
          </a:xfrm>
        </p:spPr>
        <p:txBody>
          <a:bodyPr>
            <a:normAutofit/>
          </a:bodyPr>
          <a:lstStyle/>
          <a:p>
            <a:pPr marL="514350" lvl="0" indent="-514350">
              <a:buFont typeface="+mj-lt"/>
              <a:buAutoNum type="arabicPeriod"/>
            </a:pPr>
            <a:r>
              <a:rPr lang="en-US" sz="2400" b="1" dirty="0" smtClean="0">
                <a:solidFill>
                  <a:srgbClr val="FFFF00"/>
                </a:solidFill>
              </a:rPr>
              <a:t> Believing that God can do what He says (this is done not only on the molecular level which is not observable—but also on any level including the macro levels).</a:t>
            </a:r>
          </a:p>
          <a:p>
            <a:pPr marL="514350" indent="-514350">
              <a:buFont typeface="+mj-lt"/>
              <a:buAutoNum type="arabicPeriod"/>
            </a:pPr>
            <a:r>
              <a:rPr lang="en-US" sz="2400" b="1" dirty="0" smtClean="0">
                <a:solidFill>
                  <a:srgbClr val="FFFF00"/>
                </a:solidFill>
              </a:rPr>
              <a:t>Act on the belief by cooperating with God in His act of grace (using only His circuitry).</a:t>
            </a:r>
          </a:p>
          <a:p>
            <a:pPr>
              <a:buNone/>
            </a:pPr>
            <a:r>
              <a:rPr lang="en-US" sz="2000" dirty="0" smtClean="0">
                <a:solidFill>
                  <a:srgbClr val="FFFF00"/>
                </a:solidFill>
              </a:rPr>
              <a:t>He staggered not at the promise of God through unbelief; but was strong in faith, giving glory to God; </a:t>
            </a:r>
            <a:r>
              <a:rPr lang="en-US" sz="2000" u="sng" dirty="0" smtClean="0">
                <a:solidFill>
                  <a:srgbClr val="FFFF00"/>
                </a:solidFill>
              </a:rPr>
              <a:t>And being fully persuaded that, what he had promised, he was able also to perform</a:t>
            </a:r>
            <a:r>
              <a:rPr lang="en-US" sz="2000" dirty="0" smtClean="0">
                <a:solidFill>
                  <a:srgbClr val="FFFF00"/>
                </a:solidFill>
              </a:rPr>
              <a:t>.</a:t>
            </a:r>
          </a:p>
          <a:p>
            <a:pPr>
              <a:buNone/>
            </a:pPr>
            <a:r>
              <a:rPr lang="en-US" sz="2000" dirty="0" smtClean="0">
                <a:solidFill>
                  <a:srgbClr val="92D050"/>
                </a:solidFill>
              </a:rPr>
              <a:t>							(Romans 4:20-21 AKJV)</a:t>
            </a:r>
          </a:p>
          <a:p>
            <a:pPr>
              <a:buNone/>
            </a:pPr>
            <a:r>
              <a:rPr lang="en-US" sz="2000" dirty="0" smtClean="0">
                <a:solidFill>
                  <a:srgbClr val="FFFF00"/>
                </a:solidFill>
              </a:rPr>
              <a:t>Whom God has set forth </a:t>
            </a:r>
            <a:r>
              <a:rPr lang="en-US" sz="2000" i="1" dirty="0" smtClean="0">
                <a:solidFill>
                  <a:srgbClr val="FFFF00"/>
                </a:solidFill>
              </a:rPr>
              <a:t>to be </a:t>
            </a:r>
            <a:r>
              <a:rPr lang="en-US" sz="2000" u="sng" dirty="0" smtClean="0">
                <a:solidFill>
                  <a:srgbClr val="FFFF00"/>
                </a:solidFill>
              </a:rPr>
              <a:t>a propitiation through faith in his blood</a:t>
            </a:r>
            <a:r>
              <a:rPr lang="en-US" sz="2000" dirty="0" smtClean="0">
                <a:solidFill>
                  <a:srgbClr val="FFFF00"/>
                </a:solidFill>
              </a:rPr>
              <a:t>, to declare his righteousness for the remission of sins that are past, through the forbearance of God;</a:t>
            </a:r>
          </a:p>
          <a:p>
            <a:pPr>
              <a:buNone/>
            </a:pPr>
            <a:r>
              <a:rPr lang="en-US" sz="2000" dirty="0" smtClean="0">
                <a:solidFill>
                  <a:srgbClr val="92D050"/>
                </a:solidFill>
              </a:rPr>
              <a:t>							(Romans 3:25 AKJV)</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FFC000"/>
                </a:solidFill>
              </a:rPr>
              <a:t>HOW DO WE OBTAIN FAITH?</a:t>
            </a:r>
            <a:endParaRPr lang="en-US" sz="2800" dirty="0"/>
          </a:p>
        </p:txBody>
      </p:sp>
      <p:sp>
        <p:nvSpPr>
          <p:cNvPr id="3" name="Content Placeholder 2"/>
          <p:cNvSpPr>
            <a:spLocks noGrp="1"/>
          </p:cNvSpPr>
          <p:nvPr>
            <p:ph idx="1"/>
          </p:nvPr>
        </p:nvSpPr>
        <p:spPr>
          <a:xfrm>
            <a:off x="457200" y="1219200"/>
            <a:ext cx="8229600" cy="5181600"/>
          </a:xfrm>
        </p:spPr>
        <p:txBody>
          <a:bodyPr anchor="ctr">
            <a:normAutofit/>
          </a:bodyPr>
          <a:lstStyle/>
          <a:p>
            <a:pPr>
              <a:buNone/>
            </a:pPr>
            <a:r>
              <a:rPr lang="en-US" sz="2800" u="sng" dirty="0" smtClean="0">
                <a:solidFill>
                  <a:srgbClr val="FFFF00"/>
                </a:solidFill>
              </a:rPr>
              <a:t>Now faith is the substance of things hoped for, the evidence (conviction) of things not seen.</a:t>
            </a:r>
            <a:endParaRPr lang="en-US" sz="2800" dirty="0" smtClean="0">
              <a:solidFill>
                <a:srgbClr val="FFFF00"/>
              </a:solidFill>
            </a:endParaRPr>
          </a:p>
          <a:p>
            <a:pPr>
              <a:buNone/>
            </a:pPr>
            <a:r>
              <a:rPr lang="en-US" sz="2800" dirty="0" smtClean="0">
                <a:solidFill>
                  <a:srgbClr val="92D050"/>
                </a:solidFill>
              </a:rPr>
              <a:t>						(Hebrews 11:1 AKJV)</a:t>
            </a:r>
          </a:p>
          <a:p>
            <a:pPr>
              <a:buNone/>
            </a:pPr>
            <a:r>
              <a:rPr lang="en-US" sz="2800" dirty="0" smtClean="0">
                <a:solidFill>
                  <a:srgbClr val="FFFF00"/>
                </a:solidFill>
              </a:rPr>
              <a:t>And when he is come, he will reprove (</a:t>
            </a:r>
            <a:r>
              <a:rPr lang="en-US" sz="2800" u="sng" dirty="0" smtClean="0">
                <a:solidFill>
                  <a:srgbClr val="FFFF00"/>
                </a:solidFill>
              </a:rPr>
              <a:t>convict) the world of sin, and of righteousness, and of judgment</a:t>
            </a:r>
            <a:r>
              <a:rPr lang="en-US" sz="2800" dirty="0" smtClean="0">
                <a:solidFill>
                  <a:srgbClr val="FFFF00"/>
                </a:solidFill>
              </a:rPr>
              <a:t>:</a:t>
            </a:r>
          </a:p>
          <a:p>
            <a:pPr>
              <a:buNone/>
            </a:pPr>
            <a:r>
              <a:rPr lang="en-US" sz="2800" dirty="0" smtClean="0">
                <a:solidFill>
                  <a:srgbClr val="92D050"/>
                </a:solidFill>
              </a:rPr>
              <a:t>							(John 16:8 AKJV)</a:t>
            </a:r>
          </a:p>
          <a:p>
            <a:pPr>
              <a:buNone/>
            </a:pPr>
            <a:r>
              <a:rPr lang="en-US" sz="2800" dirty="0" smtClean="0">
                <a:solidFill>
                  <a:srgbClr val="FFFF00"/>
                </a:solidFill>
              </a:rPr>
              <a:t>	And the apostles said to the </a:t>
            </a:r>
            <a:r>
              <a:rPr lang="en-US" sz="2800" u="sng" dirty="0" smtClean="0">
                <a:solidFill>
                  <a:srgbClr val="FFFF00"/>
                </a:solidFill>
              </a:rPr>
              <a:t>Lord, Increase our faith</a:t>
            </a:r>
            <a:r>
              <a:rPr lang="en-US" sz="2800" dirty="0" smtClean="0">
                <a:solidFill>
                  <a:srgbClr val="FFFF00"/>
                </a:solidFill>
              </a:rPr>
              <a:t>.</a:t>
            </a:r>
          </a:p>
          <a:p>
            <a:pPr>
              <a:buNone/>
            </a:pPr>
            <a:r>
              <a:rPr lang="en-US" sz="2800" dirty="0" smtClean="0">
                <a:solidFill>
                  <a:srgbClr val="92D050"/>
                </a:solidFill>
              </a:rPr>
              <a:t>							(Luke 17:5 AKJV)</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Trusted format</Template>
  <TotalTime>500</TotalTime>
  <Words>3158</Words>
  <Application>Microsoft Office PowerPoint</Application>
  <PresentationFormat>On-screen Show (4:3)</PresentationFormat>
  <Paragraphs>274</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Diet Talk</vt:lpstr>
      <vt:lpstr>THE SCIENCE OF SIN AND SALVATION   ROBERT MELASHENKO MD</vt:lpstr>
      <vt:lpstr>LECTURE TWELVE</vt:lpstr>
      <vt:lpstr>REVIEW</vt:lpstr>
      <vt:lpstr>REVIEW</vt:lpstr>
      <vt:lpstr>DEFINITIONS</vt:lpstr>
      <vt:lpstr>DEFINITIONS</vt:lpstr>
      <vt:lpstr>DEFINITIONS</vt:lpstr>
      <vt:lpstr>So faith is very important because it is a prerequisite for God to work on our behalf.  There are two aspects to faith:</vt:lpstr>
      <vt:lpstr>HOW DO WE OBTAIN FAITH?</vt:lpstr>
      <vt:lpstr>Slide 10</vt:lpstr>
      <vt:lpstr>DEFINITIONS</vt:lpstr>
      <vt:lpstr>Sanctification makes us “fit” for Heaven.  Although we often put “justification” before “sanctification”, sanctification is the road that one must travel to get to justification.</vt:lpstr>
      <vt:lpstr>DEFINITIONS</vt:lpstr>
      <vt:lpstr>BY WHAT EVIDENCE CAN GOD CLAIM THE RIGHT TO DECLARE HUMANS “RIGHTEOUS”? </vt:lpstr>
      <vt:lpstr>GOD’S PART TO PLAY IN OUR SANTIFICATION</vt:lpstr>
      <vt:lpstr>Slide 16</vt:lpstr>
      <vt:lpstr>Slide 17</vt:lpstr>
      <vt:lpstr>Slide 18</vt:lpstr>
      <vt:lpstr>Slide 19</vt:lpstr>
      <vt:lpstr>Slide 20</vt:lpstr>
      <vt:lpstr>Slide 21</vt:lpstr>
      <vt:lpstr>Slide 22</vt:lpstr>
      <vt:lpstr>Slide 23</vt:lpstr>
      <vt:lpstr>Slide 24</vt:lpstr>
      <vt:lpstr>Slide 25</vt:lpstr>
      <vt:lpstr>Slide 26</vt:lpstr>
      <vt:lpstr>WHAT IS THE GOAL OF SANCTIFICATION?</vt:lpstr>
      <vt:lpstr>DO WE HAVE A PART TO PLAY IN OUR SANCTIFICATION?</vt:lpstr>
      <vt:lpstr>ACTUALLY, BOTH WORKS AND GRACE ARE DIFFERENT FORMS OF LEGALISM!</vt:lpstr>
      <vt:lpstr>Slide 30</vt:lpstr>
      <vt:lpstr>GRACE</vt:lpstr>
      <vt:lpstr>Slide 32</vt:lpstr>
      <vt:lpstr>What part of Grace do you not understand?</vt:lpstr>
      <vt:lpstr>WORKS</vt:lpstr>
      <vt:lpstr>Slide 35</vt:lpstr>
      <vt:lpstr>Slide 36</vt:lpstr>
      <vt:lpstr>Slide 37</vt:lpstr>
      <vt:lpstr>Slide 38</vt:lpstr>
      <vt:lpstr>BREAKING GOD’S LAW HAS NOTHING TO DO WITH LEGAL PRONOUNCEMNTS—IT HAS EVERYTHING TO DO WITH REAPING CONSEQUENCES! </vt:lpstr>
      <vt:lpstr>Slide 40</vt:lpstr>
      <vt:lpstr>Slide 41</vt:lpstr>
      <vt:lpstr>Slide 42</vt:lpstr>
      <vt:lpstr>ARE WE EXPECTED TO DO SOMETHING IN OUR SALVATION?</vt:lpstr>
      <vt:lpstr>Remain Under</vt:lpstr>
      <vt:lpstr>WHAT DO WE “TOIL AND STRUGGLE” WITH -- IF NOT GRACE OR WORKS?</vt:lpstr>
      <vt:lpstr>Slide 46</vt:lpstr>
      <vt:lpstr>Slide 47</vt:lpstr>
      <vt:lpstr>Slide 48</vt:lpstr>
      <vt:lpstr>Slide 49</vt:lpstr>
      <vt:lpstr>Heterochromatin</vt:lpstr>
      <vt:lpstr>Slide 51</vt:lpstr>
      <vt:lpstr>Slide 52</vt:lpstr>
      <vt:lpstr>SALVATION IS “FREE….BUT IT WILL COST YOU EVERYTHING!”</vt:lpstr>
      <vt:lpstr>Slide 54</vt:lpstr>
      <vt:lpstr>Why is the Sabbath a special day ?</vt:lpstr>
      <vt:lpstr>Slide 56</vt:lpstr>
      <vt:lpstr>Slide 57</vt:lpstr>
      <vt:lpstr>Slide 58</vt:lpstr>
      <vt:lpstr>Tell Others</vt:lpstr>
      <vt:lpstr>Only the Creator of the information system can repair and rewrite the code.</vt:lpstr>
      <vt:lpstr>When does this “sanctification” occur—now, or in the future? </vt:lpstr>
      <vt:lpstr>WHAT HAPPENS WHEN CHRIST REMAKES US?</vt:lpstr>
      <vt:lpstr>We will become “one”.</vt:lpstr>
      <vt:lpstr>Slide 64</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SIN AND SALVATION   ROBERT MELASHENKO MD</dc:title>
  <dc:creator>MWeb</dc:creator>
  <cp:lastModifiedBy>Robert Melashenko</cp:lastModifiedBy>
  <cp:revision>51</cp:revision>
  <dcterms:created xsi:type="dcterms:W3CDTF">2013-12-02T22:01:30Z</dcterms:created>
  <dcterms:modified xsi:type="dcterms:W3CDTF">2013-12-27T02:46:28Z</dcterms:modified>
</cp:coreProperties>
</file>